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94" roundtripDataSignature="AMtx7mjG9YETgomc6qKaEzumZKkkIxDa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customschemas.google.com/relationships/presentationmetadata" Target="meta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91"/>
          <p:cNvSpPr txBox="1"/>
          <p:nvPr>
            <p:ph type="ctrTitle"/>
          </p:nvPr>
        </p:nvSpPr>
        <p:spPr>
          <a:xfrm>
            <a:off x="685800" y="1905000"/>
            <a:ext cx="7543800" cy="25939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6600"/>
              <a:buFont typeface="Cambria"/>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91"/>
          <p:cNvSpPr txBox="1"/>
          <p:nvPr>
            <p:ph idx="1" type="subTitle"/>
          </p:nvPr>
        </p:nvSpPr>
        <p:spPr>
          <a:xfrm>
            <a:off x="685800" y="4572000"/>
            <a:ext cx="6461760" cy="1066800"/>
          </a:xfrm>
          <a:prstGeom prst="rect">
            <a:avLst/>
          </a:prstGeom>
          <a:noFill/>
          <a:ln>
            <a:noFill/>
          </a:ln>
        </p:spPr>
        <p:txBody>
          <a:bodyPr anchorCtr="0" anchor="t" bIns="45700" lIns="91425" spcFirstLastPara="1" rIns="91425" wrap="square" tIns="45700">
            <a:normAutofit/>
          </a:bodyPr>
          <a:lstStyle>
            <a:lvl1pPr lvl="0" algn="l">
              <a:spcBef>
                <a:spcPts val="400"/>
              </a:spcBef>
              <a:spcAft>
                <a:spcPts val="0"/>
              </a:spcAft>
              <a:buSzPts val="2000"/>
              <a:buNone/>
              <a:defRPr sz="2000">
                <a:solidFill>
                  <a:srgbClr val="888888"/>
                </a:solidFill>
              </a:defRPr>
            </a:lvl1pPr>
            <a:lvl2pPr lvl="1" algn="ctr">
              <a:spcBef>
                <a:spcPts val="4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20"/>
              </a:spcBef>
              <a:spcAft>
                <a:spcPts val="0"/>
              </a:spcAft>
              <a:buSzPts val="1600"/>
              <a:buNone/>
              <a:defRPr>
                <a:solidFill>
                  <a:srgbClr val="888888"/>
                </a:solidFill>
              </a:defRPr>
            </a:lvl4pPr>
            <a:lvl5pPr lvl="4" algn="ctr">
              <a:spcBef>
                <a:spcPts val="280"/>
              </a:spcBef>
              <a:spcAft>
                <a:spcPts val="0"/>
              </a:spcAft>
              <a:buSzPts val="1400"/>
              <a:buNone/>
              <a:defRPr>
                <a:solidFill>
                  <a:srgbClr val="888888"/>
                </a:solidFill>
              </a:defRPr>
            </a:lvl5pPr>
            <a:lvl6pPr lvl="5" algn="ctr">
              <a:spcBef>
                <a:spcPts val="280"/>
              </a:spcBef>
              <a:spcAft>
                <a:spcPts val="0"/>
              </a:spcAft>
              <a:buSzPts val="1400"/>
              <a:buNone/>
              <a:defRPr>
                <a:solidFill>
                  <a:srgbClr val="888888"/>
                </a:solidFill>
              </a:defRPr>
            </a:lvl6pPr>
            <a:lvl7pPr lvl="6" algn="ctr">
              <a:spcBef>
                <a:spcPts val="280"/>
              </a:spcBef>
              <a:spcAft>
                <a:spcPts val="0"/>
              </a:spcAft>
              <a:buSzPts val="1400"/>
              <a:buNone/>
              <a:defRPr>
                <a:solidFill>
                  <a:srgbClr val="888888"/>
                </a:solidFill>
              </a:defRPr>
            </a:lvl7pPr>
            <a:lvl8pPr lvl="7" algn="ctr">
              <a:spcBef>
                <a:spcPts val="280"/>
              </a:spcBef>
              <a:spcAft>
                <a:spcPts val="0"/>
              </a:spcAft>
              <a:buSzPts val="1400"/>
              <a:buNone/>
              <a:defRPr>
                <a:solidFill>
                  <a:srgbClr val="888888"/>
                </a:solidFill>
              </a:defRPr>
            </a:lvl8pPr>
            <a:lvl9pPr lvl="8" algn="ctr">
              <a:spcBef>
                <a:spcPts val="280"/>
              </a:spcBef>
              <a:spcAft>
                <a:spcPts val="0"/>
              </a:spcAft>
              <a:buSzPts val="1400"/>
              <a:buNone/>
              <a:defRPr>
                <a:solidFill>
                  <a:srgbClr val="888888"/>
                </a:solidFill>
              </a:defRPr>
            </a:lvl9pPr>
          </a:lstStyle>
          <a:p/>
        </p:txBody>
      </p:sp>
      <p:sp>
        <p:nvSpPr>
          <p:cNvPr id="16" name="Google Shape;16;p91"/>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1"/>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9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0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0"/>
          <p:cNvSpPr txBox="1"/>
          <p:nvPr>
            <p:ph idx="1" type="body"/>
          </p:nvPr>
        </p:nvSpPr>
        <p:spPr>
          <a:xfrm rot="5400000">
            <a:off x="1866900" y="190500"/>
            <a:ext cx="4800600" cy="7620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 name="Google Shape;73;p100"/>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0"/>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01"/>
          <p:cNvSpPr txBox="1"/>
          <p:nvPr>
            <p:ph type="title"/>
          </p:nvPr>
        </p:nvSpPr>
        <p:spPr>
          <a:xfrm rot="5400000">
            <a:off x="4579938" y="2324101"/>
            <a:ext cx="5851525" cy="1752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0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9" name="Google Shape;79;p101"/>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1"/>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9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 name="Google Shape;22;p92"/>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2"/>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93"/>
          <p:cNvSpPr txBox="1"/>
          <p:nvPr>
            <p:ph type="title"/>
          </p:nvPr>
        </p:nvSpPr>
        <p:spPr>
          <a:xfrm>
            <a:off x="722313" y="5486400"/>
            <a:ext cx="7659687" cy="1168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3600"/>
              <a:buFont typeface="Cambria"/>
              <a:buNone/>
              <a:defRPr b="0"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3"/>
          <p:cNvSpPr txBox="1"/>
          <p:nvPr>
            <p:ph idx="1" type="body"/>
          </p:nvPr>
        </p:nvSpPr>
        <p:spPr>
          <a:xfrm>
            <a:off x="722313" y="3852863"/>
            <a:ext cx="6135687" cy="1633538"/>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000"/>
              <a:buNone/>
              <a:defRPr sz="2000">
                <a:solidFill>
                  <a:srgbClr val="888888"/>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28" name="Google Shape;28;p93"/>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3"/>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3"/>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9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4"/>
          <p:cNvSpPr txBox="1"/>
          <p:nvPr>
            <p:ph idx="1" type="body"/>
          </p:nvPr>
        </p:nvSpPr>
        <p:spPr>
          <a:xfrm>
            <a:off x="457200" y="1536192"/>
            <a:ext cx="3657600" cy="459028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4" name="Google Shape;34;p94"/>
          <p:cNvSpPr txBox="1"/>
          <p:nvPr>
            <p:ph idx="2" type="body"/>
          </p:nvPr>
        </p:nvSpPr>
        <p:spPr>
          <a:xfrm>
            <a:off x="4419600" y="1536192"/>
            <a:ext cx="3657600" cy="459028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5" name="Google Shape;35;p94"/>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4"/>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9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600"/>
              <a:buFont typeface="Camb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5"/>
          <p:cNvSpPr txBox="1"/>
          <p:nvPr>
            <p:ph idx="1" type="body"/>
          </p:nvPr>
        </p:nvSpPr>
        <p:spPr>
          <a:xfrm>
            <a:off x="4572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1" name="Google Shape;41;p95"/>
          <p:cNvSpPr txBox="1"/>
          <p:nvPr>
            <p:ph idx="2" type="body"/>
          </p:nvPr>
        </p:nvSpPr>
        <p:spPr>
          <a:xfrm>
            <a:off x="457200" y="2174875"/>
            <a:ext cx="3657600"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2" name="Google Shape;42;p95"/>
          <p:cNvSpPr txBox="1"/>
          <p:nvPr>
            <p:ph idx="3" type="body"/>
          </p:nvPr>
        </p:nvSpPr>
        <p:spPr>
          <a:xfrm>
            <a:off x="4419600" y="1535113"/>
            <a:ext cx="3657600"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1" sz="20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43" name="Google Shape;43;p95"/>
          <p:cNvSpPr txBox="1"/>
          <p:nvPr>
            <p:ph idx="4" type="body"/>
          </p:nvPr>
        </p:nvSpPr>
        <p:spPr>
          <a:xfrm>
            <a:off x="4419600" y="2174875"/>
            <a:ext cx="3657600"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44" name="Google Shape;44;p95"/>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95"/>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6"/>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6"/>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97"/>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7"/>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8"/>
          <p:cNvSpPr txBox="1"/>
          <p:nvPr>
            <p:ph type="title"/>
          </p:nvPr>
        </p:nvSpPr>
        <p:spPr>
          <a:xfrm>
            <a:off x="304801" y="5495544"/>
            <a:ext cx="7772400" cy="59436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8"/>
          <p:cNvSpPr txBox="1"/>
          <p:nvPr>
            <p:ph idx="1" type="body"/>
          </p:nvPr>
        </p:nvSpPr>
        <p:spPr>
          <a:xfrm>
            <a:off x="304799" y="6096000"/>
            <a:ext cx="7772401" cy="609600"/>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59" name="Google Shape;59;p98"/>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8"/>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2" name="Google Shape;62;p98"/>
          <p:cNvSpPr txBox="1"/>
          <p:nvPr>
            <p:ph idx="2" type="body"/>
          </p:nvPr>
        </p:nvSpPr>
        <p:spPr>
          <a:xfrm>
            <a:off x="304800" y="381000"/>
            <a:ext cx="7772400" cy="49428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99"/>
          <p:cNvSpPr txBox="1"/>
          <p:nvPr>
            <p:ph type="title"/>
          </p:nvPr>
        </p:nvSpPr>
        <p:spPr>
          <a:xfrm>
            <a:off x="301752" y="5495278"/>
            <a:ext cx="7772400" cy="59462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chemeClr val="dk2"/>
              </a:buClr>
              <a:buSzPts val="2200"/>
              <a:buFont typeface="Cambria"/>
              <a:buNone/>
              <a:defRPr b="1" sz="2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9"/>
          <p:cNvSpPr/>
          <p:nvPr>
            <p:ph idx="2" type="pic"/>
          </p:nvPr>
        </p:nvSpPr>
        <p:spPr>
          <a:xfrm>
            <a:off x="0" y="0"/>
            <a:ext cx="8458200" cy="5486400"/>
          </a:xfrm>
          <a:prstGeom prst="rect">
            <a:avLst/>
          </a:prstGeom>
          <a:noFill/>
          <a:ln>
            <a:noFill/>
          </a:ln>
        </p:spPr>
      </p:sp>
      <p:sp>
        <p:nvSpPr>
          <p:cNvPr id="66" name="Google Shape;66;p99"/>
          <p:cNvSpPr txBox="1"/>
          <p:nvPr>
            <p:ph idx="1" type="body"/>
          </p:nvPr>
        </p:nvSpPr>
        <p:spPr>
          <a:xfrm>
            <a:off x="301752" y="6096000"/>
            <a:ext cx="7772400" cy="612648"/>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7" name="Google Shape;67;p99"/>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9" name="Google Shape;69;p99"/>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5000">
              <a:schemeClr val="lt1"/>
            </a:gs>
            <a:gs pos="100000">
              <a:srgbClr val="D8D8D8"/>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9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4600"/>
              <a:buFont typeface="Cambria"/>
              <a:buNone/>
              <a:defRPr b="0" i="0" sz="4600" u="none" cap="none" strike="noStrike">
                <a:solidFill>
                  <a:schemeClr val="dk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lvl1pPr indent="-368300" lvl="0" marL="457200" marR="0" rtl="0" algn="l">
              <a:spcBef>
                <a:spcPts val="440"/>
              </a:spcBef>
              <a:spcAft>
                <a:spcPts val="0"/>
              </a:spcAft>
              <a:buClr>
                <a:schemeClr val="accent1"/>
              </a:buClr>
              <a:buSzPts val="2200"/>
              <a:buFont typeface="Arial"/>
              <a:buChar char="•"/>
              <a:defRPr b="0" i="0" sz="22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accent4"/>
              </a:buClr>
              <a:buSzPts val="1600"/>
              <a:buFont typeface="Arial"/>
              <a:buChar char="•"/>
              <a:defRPr b="0" i="0" sz="16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chemeClr val="accent5"/>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chemeClr val="accent2"/>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chemeClr val="accent4"/>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90"/>
          <p:cNvSpPr/>
          <p:nvPr/>
        </p:nvSpPr>
        <p:spPr>
          <a:xfrm>
            <a:off x="8458200" y="0"/>
            <a:ext cx="6858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 name="Google Shape;9;p90"/>
          <p:cNvSpPr/>
          <p:nvPr/>
        </p:nvSpPr>
        <p:spPr>
          <a:xfrm>
            <a:off x="8458200" y="5486400"/>
            <a:ext cx="68580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 name="Google Shape;10;p9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spcBef>
                <a:spcPts val="0"/>
              </a:spcBef>
              <a:buNone/>
              <a:defRPr b="0" i="0" sz="1800" u="none" cap="none" strike="noStrike">
                <a:solidFill>
                  <a:srgbClr val="FFFFFF"/>
                </a:solidFill>
                <a:latin typeface="Calibri"/>
                <a:ea typeface="Calibri"/>
                <a:cs typeface="Calibri"/>
                <a:sym typeface="Calibri"/>
              </a:defRPr>
            </a:lvl1pPr>
            <a:lvl2pPr indent="0" lvl="1" marL="0" marR="0" rtl="0" algn="ctr">
              <a:spcBef>
                <a:spcPts val="0"/>
              </a:spcBef>
              <a:buNone/>
              <a:defRPr b="0" i="0" sz="1800" u="none" cap="none" strike="noStrike">
                <a:solidFill>
                  <a:srgbClr val="FFFFFF"/>
                </a:solidFill>
                <a:latin typeface="Calibri"/>
                <a:ea typeface="Calibri"/>
                <a:cs typeface="Calibri"/>
                <a:sym typeface="Calibri"/>
              </a:defRPr>
            </a:lvl2pPr>
            <a:lvl3pPr indent="0" lvl="2" marL="0" marR="0" rtl="0" algn="ctr">
              <a:spcBef>
                <a:spcPts val="0"/>
              </a:spcBef>
              <a:buNone/>
              <a:defRPr b="0" i="0" sz="1800" u="none" cap="none" strike="noStrike">
                <a:solidFill>
                  <a:srgbClr val="FFFFFF"/>
                </a:solidFill>
                <a:latin typeface="Calibri"/>
                <a:ea typeface="Calibri"/>
                <a:cs typeface="Calibri"/>
                <a:sym typeface="Calibri"/>
              </a:defRPr>
            </a:lvl3pPr>
            <a:lvl4pPr indent="0" lvl="3" marL="0" marR="0" rtl="0" algn="ctr">
              <a:spcBef>
                <a:spcPts val="0"/>
              </a:spcBef>
              <a:buNone/>
              <a:defRPr b="0" i="0" sz="1800" u="none" cap="none" strike="noStrike">
                <a:solidFill>
                  <a:srgbClr val="FFFFFF"/>
                </a:solidFill>
                <a:latin typeface="Calibri"/>
                <a:ea typeface="Calibri"/>
                <a:cs typeface="Calibri"/>
                <a:sym typeface="Calibri"/>
              </a:defRPr>
            </a:lvl4pPr>
            <a:lvl5pPr indent="0" lvl="4" marL="0" marR="0" rtl="0" algn="ctr">
              <a:spcBef>
                <a:spcPts val="0"/>
              </a:spcBef>
              <a:buNone/>
              <a:defRPr b="0" i="0" sz="1800" u="none" cap="none" strike="noStrike">
                <a:solidFill>
                  <a:srgbClr val="FFFFFF"/>
                </a:solidFill>
                <a:latin typeface="Calibri"/>
                <a:ea typeface="Calibri"/>
                <a:cs typeface="Calibri"/>
                <a:sym typeface="Calibri"/>
              </a:defRPr>
            </a:lvl5pPr>
            <a:lvl6pPr indent="0" lvl="5" marL="0" marR="0" rtl="0" algn="ctr">
              <a:spcBef>
                <a:spcPts val="0"/>
              </a:spcBef>
              <a:buNone/>
              <a:defRPr b="0" i="0" sz="1800" u="none" cap="none" strike="noStrike">
                <a:solidFill>
                  <a:srgbClr val="FFFFFF"/>
                </a:solidFill>
                <a:latin typeface="Calibri"/>
                <a:ea typeface="Calibri"/>
                <a:cs typeface="Calibri"/>
                <a:sym typeface="Calibri"/>
              </a:defRPr>
            </a:lvl6pPr>
            <a:lvl7pPr indent="0" lvl="6" marL="0" marR="0" rtl="0" algn="ctr">
              <a:spcBef>
                <a:spcPts val="0"/>
              </a:spcBef>
              <a:buNone/>
              <a:defRPr b="0" i="0" sz="1800" u="none" cap="none" strike="noStrike">
                <a:solidFill>
                  <a:srgbClr val="FFFFFF"/>
                </a:solidFill>
                <a:latin typeface="Calibri"/>
                <a:ea typeface="Calibri"/>
                <a:cs typeface="Calibri"/>
                <a:sym typeface="Calibri"/>
              </a:defRPr>
            </a:lvl7pPr>
            <a:lvl8pPr indent="0" lvl="7" marL="0" marR="0" rtl="0" algn="ctr">
              <a:spcBef>
                <a:spcPts val="0"/>
              </a:spcBef>
              <a:buNone/>
              <a:defRPr b="0" i="0" sz="1800" u="none" cap="none" strike="noStrike">
                <a:solidFill>
                  <a:srgbClr val="FFFFFF"/>
                </a:solidFill>
                <a:latin typeface="Calibri"/>
                <a:ea typeface="Calibri"/>
                <a:cs typeface="Calibri"/>
                <a:sym typeface="Calibri"/>
              </a:defRPr>
            </a:lvl8pPr>
            <a:lvl9pPr indent="0" lvl="8" marL="0" marR="0" rtl="0" algn="ctr">
              <a:spcBef>
                <a:spcPts val="0"/>
              </a:spcBef>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1" name="Google Shape;11;p90"/>
          <p:cNvSpPr txBox="1"/>
          <p:nvPr>
            <p:ph idx="11" type="ftr"/>
          </p:nvPr>
        </p:nvSpPr>
        <p:spPr>
          <a:xfrm rot="-5400000">
            <a:off x="7586910" y="4048760"/>
            <a:ext cx="2367281" cy="36576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90"/>
          <p:cNvSpPr txBox="1"/>
          <p:nvPr>
            <p:ph idx="10" type="dt"/>
          </p:nvPr>
        </p:nvSpPr>
        <p:spPr>
          <a:xfrm rot="-5400000">
            <a:off x="7551351" y="1645920"/>
            <a:ext cx="2438399"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685800" y="1905000"/>
            <a:ext cx="7543800" cy="259397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2"/>
              </a:buClr>
              <a:buSzPts val="6600"/>
              <a:buFont typeface="Cambria"/>
              <a:buNone/>
            </a:pPr>
            <a:r>
              <a:rPr lang="en-US"/>
              <a:t>Unit NO 4</a:t>
            </a:r>
            <a:br>
              <a:rPr lang="en-US"/>
            </a:br>
            <a:r>
              <a:rPr b="1" lang="en-US"/>
              <a:t>Cloud Applications </a:t>
            </a:r>
            <a:r>
              <a:rPr lang="en-US"/>
              <a:t>	</a:t>
            </a: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40" name="Google Shape;140;p1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“Arrhythmias” means </a:t>
            </a:r>
            <a:endParaRPr/>
          </a:p>
          <a:p>
            <a:pPr indent="-228600" lvl="0" marL="342900" rtl="0" algn="l">
              <a:spcBef>
                <a:spcPts val="440"/>
              </a:spcBef>
              <a:spcAft>
                <a:spcPts val="0"/>
              </a:spcAft>
              <a:buSzPts val="2200"/>
              <a:buChar char="•"/>
            </a:pPr>
            <a:r>
              <a:rPr lang="en-US"/>
              <a:t>“not having a steady rhythm”, </a:t>
            </a:r>
            <a:endParaRPr/>
          </a:p>
          <a:p>
            <a:pPr indent="-228600" lvl="0" marL="342900" rtl="0" algn="l">
              <a:spcBef>
                <a:spcPts val="440"/>
              </a:spcBef>
              <a:spcAft>
                <a:spcPts val="0"/>
              </a:spcAft>
              <a:buSzPts val="2200"/>
              <a:buChar char="•"/>
            </a:pPr>
            <a:r>
              <a:rPr lang="en-US"/>
              <a:t>“an arrhythmic heartbeat” </a:t>
            </a:r>
            <a:endParaRPr/>
          </a:p>
          <a:p>
            <a:pPr indent="-228600" lvl="0" marL="342900" rtl="0" algn="l">
              <a:spcBef>
                <a:spcPts val="440"/>
              </a:spcBef>
              <a:spcAft>
                <a:spcPts val="0"/>
              </a:spcAft>
              <a:buSzPts val="2200"/>
              <a:buChar char="•"/>
            </a:pPr>
            <a:r>
              <a:rPr lang="en-US"/>
              <a:t> a heart beat which is not in it’s rhythm.</a:t>
            </a:r>
            <a:endParaRPr/>
          </a:p>
          <a:p>
            <a:pPr indent="-88900" lvl="0" marL="342900" rtl="0" algn="l">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5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5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5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5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500"/>
                                        <p:tgtEl>
                                          <p:spTgt spid="1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400"/>
          </a:p>
        </p:txBody>
      </p:sp>
      <p:sp>
        <p:nvSpPr>
          <p:cNvPr id="146" name="Google Shape;146;p1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The analysis of the shape of the ECG waveform is used to </a:t>
            </a:r>
            <a:r>
              <a:rPr b="1" lang="en-US"/>
              <a:t>identify arrhythmias and is the most common way to detect heart disease.</a:t>
            </a:r>
            <a:endParaRPr/>
          </a:p>
          <a:p>
            <a:pPr indent="-88900" lvl="0" marL="342900" rtl="0" algn="just">
              <a:lnSpc>
                <a:spcPct val="150000"/>
              </a:lnSpc>
              <a:spcBef>
                <a:spcPts val="0"/>
              </a:spcBef>
              <a:spcAft>
                <a:spcPts val="0"/>
              </a:spcAft>
              <a:buSzPts val="2200"/>
              <a:buNone/>
            </a:pPr>
            <a:r>
              <a:t/>
            </a:r>
            <a:endParaRPr/>
          </a:p>
          <a:p>
            <a:pPr indent="-228600" lvl="0" marL="342900" rtl="0" algn="just">
              <a:lnSpc>
                <a:spcPct val="150000"/>
              </a:lnSpc>
              <a:spcBef>
                <a:spcPts val="0"/>
              </a:spcBef>
              <a:spcAft>
                <a:spcPts val="0"/>
              </a:spcAft>
              <a:buSzPts val="2200"/>
              <a:buChar char="•"/>
            </a:pPr>
            <a:r>
              <a:rPr lang="en-US"/>
              <a:t>With </a:t>
            </a:r>
            <a:r>
              <a:rPr b="1" lang="en-US"/>
              <a:t>ECG</a:t>
            </a:r>
            <a:r>
              <a:rPr lang="en-US"/>
              <a:t> data collection and tracking, it's possible to test for </a:t>
            </a:r>
            <a:r>
              <a:rPr b="1" lang="en-US"/>
              <a:t>chest pain, low-grade heart rhythm disturbances, arrhythmias, and more. </a:t>
            </a:r>
            <a:endParaRPr/>
          </a:p>
          <a:p>
            <a:pPr indent="-88900" lvl="0" marL="342900" rtl="0" algn="just">
              <a:lnSpc>
                <a:spcPct val="150000"/>
              </a:lnSpc>
              <a:spcBef>
                <a:spcPts val="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5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5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5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500"/>
                                        <p:tgtEl>
                                          <p:spTgt spid="1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52" name="Google Shape;152;p1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a:p>
            <a:pPr indent="-228600" lvl="0" marL="342900" rtl="0" algn="l">
              <a:lnSpc>
                <a:spcPct val="150000"/>
              </a:lnSpc>
              <a:spcBef>
                <a:spcPts val="440"/>
              </a:spcBef>
              <a:spcAft>
                <a:spcPts val="0"/>
              </a:spcAft>
              <a:buSzPts val="2200"/>
              <a:buChar char="•"/>
            </a:pPr>
            <a:r>
              <a:rPr lang="en-US"/>
              <a:t>Cloud computing technologies allow </a:t>
            </a:r>
            <a:r>
              <a:rPr b="1" lang="en-US">
                <a:solidFill>
                  <a:srgbClr val="FF0000"/>
                </a:solidFill>
              </a:rPr>
              <a:t>the remote monitoring of a patient’s heartbeat data, data analysis in minimal time, and the notification to the first-aid personnel and doctors </a:t>
            </a:r>
            <a:r>
              <a:rPr lang="en-US"/>
              <a:t>if the data reveal potentially dangerous conditions. </a:t>
            </a:r>
            <a:endParaRPr/>
          </a:p>
          <a:p>
            <a:pPr indent="-228600" lvl="0" marL="342900" rtl="0" algn="l">
              <a:lnSpc>
                <a:spcPct val="150000"/>
              </a:lnSpc>
              <a:spcBef>
                <a:spcPts val="440"/>
              </a:spcBef>
              <a:spcAft>
                <a:spcPts val="0"/>
              </a:spcAft>
              <a:buSzPts val="2200"/>
              <a:buChar char="•"/>
            </a:pPr>
            <a:r>
              <a:rPr lang="en-US"/>
              <a:t>This way a patient at risk can be </a:t>
            </a:r>
            <a:r>
              <a:rPr b="1" lang="en-US">
                <a:solidFill>
                  <a:srgbClr val="FF0000"/>
                </a:solidFill>
              </a:rPr>
              <a:t>constantly monitored without going to a hospital</a:t>
            </a:r>
            <a:r>
              <a:rPr b="1" lang="en-US"/>
              <a:t> </a:t>
            </a:r>
            <a:r>
              <a:rPr lang="en-US"/>
              <a:t>for ECG analysis. At the same time, doctors and first-aid personnel can instantly be </a:t>
            </a:r>
            <a:r>
              <a:rPr b="1" lang="en-US">
                <a:solidFill>
                  <a:srgbClr val="FF0000"/>
                </a:solidFill>
              </a:rPr>
              <a:t>notified of cases that require their attention</a:t>
            </a:r>
            <a:endParaRPr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3"/>
          <p:cNvSpPr txBox="1"/>
          <p:nvPr>
            <p:ph type="title"/>
          </p:nvPr>
        </p:nvSpPr>
        <p:spPr>
          <a:xfrm>
            <a:off x="420216" y="116632"/>
            <a:ext cx="7620000" cy="39729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58" name="Google Shape;158;p1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id="159" name="Google Shape;159;p13"/>
          <p:cNvPicPr preferRelativeResize="0"/>
          <p:nvPr/>
        </p:nvPicPr>
        <p:blipFill rotWithShape="1">
          <a:blip r:embed="rId3">
            <a:alphaModFix/>
          </a:blip>
          <a:srcRect b="0" l="0" r="0" t="0"/>
          <a:stretch/>
        </p:blipFill>
        <p:spPr>
          <a:xfrm>
            <a:off x="0" y="671935"/>
            <a:ext cx="8460432" cy="62069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Healthcare: ECG analysis in Cloud</a:t>
            </a:r>
            <a:endParaRPr sz="4000"/>
          </a:p>
        </p:txBody>
      </p:sp>
      <p:sp>
        <p:nvSpPr>
          <p:cNvPr id="165" name="Google Shape;165;p15"/>
          <p:cNvSpPr txBox="1"/>
          <p:nvPr>
            <p:ph idx="1" type="body"/>
          </p:nvPr>
        </p:nvSpPr>
        <p:spPr>
          <a:xfrm>
            <a:off x="-36512" y="1600200"/>
            <a:ext cx="4104456"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Wearable computing devices equipped with ECG sensors constantly monitor the patient’s heartbeat. </a:t>
            </a:r>
            <a:endParaRPr/>
          </a:p>
          <a:p>
            <a:pPr indent="-228600" lvl="0" marL="342900" rtl="0" algn="just">
              <a:spcBef>
                <a:spcPts val="440"/>
              </a:spcBef>
              <a:spcAft>
                <a:spcPts val="0"/>
              </a:spcAft>
              <a:buSzPts val="2200"/>
              <a:buChar char="•"/>
            </a:pPr>
            <a:r>
              <a:rPr lang="en-US"/>
              <a:t>Such information is transmitted to the patient’s mobile device, which will eventually forward it to the cloud-hosted Web service for analysis.</a:t>
            </a:r>
            <a:endParaRPr/>
          </a:p>
        </p:txBody>
      </p:sp>
      <p:pic>
        <p:nvPicPr>
          <p:cNvPr id="166" name="Google Shape;166;p15"/>
          <p:cNvPicPr preferRelativeResize="0"/>
          <p:nvPr/>
        </p:nvPicPr>
        <p:blipFill rotWithShape="1">
          <a:blip r:embed="rId3">
            <a:alphaModFix/>
          </a:blip>
          <a:srcRect b="0" l="7082" r="0" t="0"/>
          <a:stretch/>
        </p:blipFill>
        <p:spPr>
          <a:xfrm>
            <a:off x="4139952" y="1340768"/>
            <a:ext cx="4320480" cy="5107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500"/>
                                        <p:tgtEl>
                                          <p:spTgt spid="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500"/>
                                        <p:tgtEl>
                                          <p:spTgt spid="16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Healthcare: ECG analysis in Cloud</a:t>
            </a:r>
            <a:endParaRPr sz="4000"/>
          </a:p>
        </p:txBody>
      </p:sp>
      <p:sp>
        <p:nvSpPr>
          <p:cNvPr id="172" name="Google Shape;172;p16"/>
          <p:cNvSpPr txBox="1"/>
          <p:nvPr>
            <p:ph idx="1" type="body"/>
          </p:nvPr>
        </p:nvSpPr>
        <p:spPr>
          <a:xfrm>
            <a:off x="-36512" y="1600200"/>
            <a:ext cx="4104456"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The Web service forms the front-end of a platform that is entirely hosted in the cloud and that leverages the three layers of the cloud computing stack: SaaS, PaaS, and IaaS.</a:t>
            </a:r>
            <a:endParaRPr/>
          </a:p>
          <a:p>
            <a:pPr indent="-228600" lvl="0" marL="342900" rtl="0" algn="just">
              <a:spcBef>
                <a:spcPts val="440"/>
              </a:spcBef>
              <a:spcAft>
                <a:spcPts val="0"/>
              </a:spcAft>
              <a:buSzPts val="2200"/>
              <a:buChar char="•"/>
            </a:pPr>
            <a:r>
              <a:rPr lang="en-US"/>
              <a:t>The Web service constitute the SaaS application that will store ECG data in the Amazon S3 service and issue a processing request to the scalable cloud plat- form. </a:t>
            </a:r>
            <a:endParaRPr/>
          </a:p>
        </p:txBody>
      </p:sp>
      <p:pic>
        <p:nvPicPr>
          <p:cNvPr id="173" name="Google Shape;173;p16"/>
          <p:cNvPicPr preferRelativeResize="0"/>
          <p:nvPr/>
        </p:nvPicPr>
        <p:blipFill rotWithShape="1">
          <a:blip r:embed="rId3">
            <a:alphaModFix/>
          </a:blip>
          <a:srcRect b="0" l="7082" r="0" t="0"/>
          <a:stretch/>
        </p:blipFill>
        <p:spPr>
          <a:xfrm>
            <a:off x="4211960" y="1340768"/>
            <a:ext cx="4248472" cy="5107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5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500"/>
                                        <p:tgtEl>
                                          <p:spTgt spid="17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Healthcare: ECG analysis in Cloud</a:t>
            </a:r>
            <a:endParaRPr sz="4000"/>
          </a:p>
        </p:txBody>
      </p:sp>
      <p:sp>
        <p:nvSpPr>
          <p:cNvPr id="179" name="Google Shape;179;p17"/>
          <p:cNvSpPr txBox="1"/>
          <p:nvPr>
            <p:ph idx="1" type="body"/>
          </p:nvPr>
        </p:nvSpPr>
        <p:spPr>
          <a:xfrm>
            <a:off x="-36512" y="1600200"/>
            <a:ext cx="4104456"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The runtime platform is composed of a dynamically sizable number of instances running the workflow engine and Aneka. </a:t>
            </a:r>
            <a:endParaRPr/>
          </a:p>
          <a:p>
            <a:pPr indent="-228600" lvl="0" marL="342900" rtl="0" algn="just">
              <a:spcBef>
                <a:spcPts val="440"/>
              </a:spcBef>
              <a:spcAft>
                <a:spcPts val="0"/>
              </a:spcAft>
              <a:buSzPts val="2200"/>
              <a:buChar char="•"/>
            </a:pPr>
            <a:r>
              <a:rPr lang="en-US"/>
              <a:t>Aneka controls the number of EC2 instances used to execute the single tasks defined by the workflow engine for a single ECG processing job.</a:t>
            </a:r>
            <a:endParaRPr/>
          </a:p>
        </p:txBody>
      </p:sp>
      <p:pic>
        <p:nvPicPr>
          <p:cNvPr id="180" name="Google Shape;180;p17"/>
          <p:cNvPicPr preferRelativeResize="0"/>
          <p:nvPr/>
        </p:nvPicPr>
        <p:blipFill rotWithShape="1">
          <a:blip r:embed="rId3">
            <a:alphaModFix/>
          </a:blip>
          <a:srcRect b="0" l="7082" r="0" t="0"/>
          <a:stretch/>
        </p:blipFill>
        <p:spPr>
          <a:xfrm>
            <a:off x="4211960" y="1340768"/>
            <a:ext cx="4248472" cy="5107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500"/>
                                        <p:tgtEl>
                                          <p:spTgt spid="1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Healthcare: ECG analysis in Cloud</a:t>
            </a:r>
            <a:endParaRPr sz="4000"/>
          </a:p>
        </p:txBody>
      </p:sp>
      <p:sp>
        <p:nvSpPr>
          <p:cNvPr id="186" name="Google Shape;186;p18"/>
          <p:cNvSpPr txBox="1"/>
          <p:nvPr>
            <p:ph idx="1" type="body"/>
          </p:nvPr>
        </p:nvSpPr>
        <p:spPr>
          <a:xfrm>
            <a:off x="-36512" y="1600200"/>
            <a:ext cx="4104456"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Each of these jobs consists of a set of operations involving the </a:t>
            </a:r>
            <a:r>
              <a:rPr b="1" lang="en-US"/>
              <a:t>extraction of the waveform from the heartbeat data and the comparison of the waveform with a reference waveform </a:t>
            </a:r>
            <a:r>
              <a:rPr lang="en-US"/>
              <a:t>to detect anomalies. </a:t>
            </a:r>
            <a:endParaRPr/>
          </a:p>
          <a:p>
            <a:pPr indent="-228600" lvl="0" marL="342900" rtl="0" algn="just">
              <a:spcBef>
                <a:spcPts val="440"/>
              </a:spcBef>
              <a:spcAft>
                <a:spcPts val="0"/>
              </a:spcAft>
              <a:buSzPts val="2200"/>
              <a:buChar char="•"/>
            </a:pPr>
            <a:r>
              <a:rPr b="1" lang="en-US"/>
              <a:t>If anomalies are found, doctors and first-aid personnel can be notified to act on a specific patient.</a:t>
            </a:r>
            <a:endParaRPr b="1"/>
          </a:p>
        </p:txBody>
      </p:sp>
      <p:pic>
        <p:nvPicPr>
          <p:cNvPr id="187" name="Google Shape;187;p18"/>
          <p:cNvPicPr preferRelativeResize="0"/>
          <p:nvPr/>
        </p:nvPicPr>
        <p:blipFill rotWithShape="1">
          <a:blip r:embed="rId3">
            <a:alphaModFix/>
          </a:blip>
          <a:srcRect b="0" l="7082" r="0" t="0"/>
          <a:stretch/>
        </p:blipFill>
        <p:spPr>
          <a:xfrm>
            <a:off x="4211960" y="1340768"/>
            <a:ext cx="4248472" cy="51077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5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500"/>
                                        <p:tgtEl>
                                          <p:spTgt spid="18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Advantages</a:t>
            </a:r>
            <a:endParaRPr/>
          </a:p>
        </p:txBody>
      </p:sp>
      <p:sp>
        <p:nvSpPr>
          <p:cNvPr id="193" name="Google Shape;193;p19"/>
          <p:cNvSpPr txBox="1"/>
          <p:nvPr>
            <p:ph idx="1" type="body"/>
          </p:nvPr>
        </p:nvSpPr>
        <p:spPr>
          <a:xfrm>
            <a:off x="457200" y="1196752"/>
            <a:ext cx="7620000" cy="5204048"/>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As a consequence, the doctor doesn't need to put a huge effort into computing, since there is a lot of software on which to run.</a:t>
            </a:r>
            <a:endParaRPr/>
          </a:p>
          <a:p>
            <a:pPr indent="-228600" lvl="0" marL="342900" rtl="0" algn="just">
              <a:spcBef>
                <a:spcPts val="440"/>
              </a:spcBef>
              <a:spcAft>
                <a:spcPts val="0"/>
              </a:spcAft>
              <a:buSzPts val="2200"/>
              <a:buChar char="•"/>
            </a:pPr>
            <a:r>
              <a:rPr lang="en-US"/>
              <a:t>The doctor's office would not need to invest in a broad computer system.</a:t>
            </a:r>
            <a:endParaRPr/>
          </a:p>
          <a:p>
            <a:pPr indent="-88900" lvl="0" marL="342900" rtl="0" algn="just">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5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5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500"/>
                                        <p:tgtEl>
                                          <p:spTgt spid="1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Advantages</a:t>
            </a:r>
            <a:endParaRPr/>
          </a:p>
        </p:txBody>
      </p:sp>
      <p:sp>
        <p:nvSpPr>
          <p:cNvPr id="199" name="Google Shape;199;p20"/>
          <p:cNvSpPr txBox="1"/>
          <p:nvPr>
            <p:ph idx="1" type="body"/>
          </p:nvPr>
        </p:nvSpPr>
        <p:spPr>
          <a:xfrm>
            <a:off x="457200" y="1196752"/>
            <a:ext cx="7620000" cy="5204048"/>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The first advantage is the </a:t>
            </a:r>
            <a:r>
              <a:rPr b="1" lang="en-US"/>
              <a:t>elasticity of the cloud infrastructure that can grow and shrink according to the requests served. As a result, doctors and hospitals do not have to invest in large computing infrastructures, thus making more effective use of budgets.</a:t>
            </a:r>
            <a:endParaRPr/>
          </a:p>
          <a:p>
            <a:pPr indent="-228600" lvl="0" marL="342900" rtl="0" algn="just">
              <a:spcBef>
                <a:spcPts val="440"/>
              </a:spcBef>
              <a:spcAft>
                <a:spcPts val="0"/>
              </a:spcAft>
              <a:buSzPts val="2200"/>
              <a:buChar char="•"/>
            </a:pPr>
            <a:r>
              <a:rPr lang="en-US"/>
              <a:t>The second advantage is ubiquity. </a:t>
            </a:r>
            <a:r>
              <a:rPr b="1" lang="en-US"/>
              <a:t>Cloud computing technologies have now become easily accessible from anywhere with minimum or no downtime</a:t>
            </a:r>
            <a:r>
              <a:rPr lang="en-US"/>
              <a:t>. Computing systems hosted in the cloud are </a:t>
            </a:r>
            <a:r>
              <a:rPr b="1" lang="en-US"/>
              <a:t>accessible from any Internet device through simple interfaces </a:t>
            </a:r>
            <a:r>
              <a:rPr lang="en-US"/>
              <a:t>(such as SOAP and REST-based Web services).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500"/>
                                        <p:tgtEl>
                                          <p:spTgt spid="19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611560" y="2924944"/>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Scientific Applications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228600" lvl="0" marL="342900" rtl="0" algn="l">
              <a:spcBef>
                <a:spcPts val="0"/>
              </a:spcBef>
              <a:spcAft>
                <a:spcPts val="0"/>
              </a:spcAft>
              <a:buClr>
                <a:schemeClr val="dk2"/>
              </a:buClr>
              <a:buSzPts val="3200"/>
              <a:buFont typeface="Cambria"/>
              <a:buNone/>
            </a:pPr>
            <a:r>
              <a:rPr lang="en-US" sz="3200"/>
              <a:t>Biology: Protein structure prediction</a:t>
            </a:r>
            <a:br>
              <a:rPr b="1" lang="en-US" sz="2000">
                <a:solidFill>
                  <a:srgbClr val="000000"/>
                </a:solidFill>
                <a:latin typeface="Calibri"/>
                <a:ea typeface="Calibri"/>
                <a:cs typeface="Calibri"/>
                <a:sym typeface="Calibri"/>
              </a:rPr>
            </a:br>
            <a:br>
              <a:rPr lang="en-US" sz="1800">
                <a:solidFill>
                  <a:srgbClr val="000000"/>
                </a:solidFill>
                <a:latin typeface="Calibri"/>
                <a:ea typeface="Calibri"/>
                <a:cs typeface="Calibri"/>
                <a:sym typeface="Calibri"/>
              </a:rPr>
            </a:br>
            <a:endParaRPr sz="2400"/>
          </a:p>
        </p:txBody>
      </p:sp>
      <p:sp>
        <p:nvSpPr>
          <p:cNvPr id="205" name="Google Shape;205;p21"/>
          <p:cNvSpPr txBox="1"/>
          <p:nvPr>
            <p:ph idx="1" type="body"/>
          </p:nvPr>
        </p:nvSpPr>
        <p:spPr>
          <a:xfrm>
            <a:off x="457200" y="980728"/>
            <a:ext cx="7620000" cy="5420072"/>
          </a:xfrm>
          <a:prstGeom prst="rect">
            <a:avLst/>
          </a:prstGeom>
          <a:no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What is Protein ?</a:t>
            </a:r>
            <a:endParaRPr/>
          </a:p>
          <a:p>
            <a:pPr indent="-228600" lvl="0" marL="342900" rtl="0" algn="just">
              <a:lnSpc>
                <a:spcPct val="150000"/>
              </a:lnSpc>
              <a:spcBef>
                <a:spcPts val="0"/>
              </a:spcBef>
              <a:spcAft>
                <a:spcPts val="0"/>
              </a:spcAft>
              <a:buSzPts val="2200"/>
              <a:buChar char="•"/>
            </a:pPr>
            <a:r>
              <a:rPr lang="en-US"/>
              <a:t>Proteins are large molecules consisting of amino acids which </a:t>
            </a:r>
            <a:r>
              <a:rPr b="1" lang="en-US"/>
              <a:t>the cells in our bodies need to function properly.</a:t>
            </a:r>
            <a:endParaRPr/>
          </a:p>
          <a:p>
            <a:pPr indent="-228600" lvl="0" marL="342900" rtl="0" algn="just">
              <a:lnSpc>
                <a:spcPct val="150000"/>
              </a:lnSpc>
              <a:spcBef>
                <a:spcPts val="0"/>
              </a:spcBef>
              <a:spcAft>
                <a:spcPts val="0"/>
              </a:spcAft>
              <a:buSzPts val="2200"/>
              <a:buChar char="•"/>
            </a:pPr>
            <a:r>
              <a:rPr lang="en-US"/>
              <a:t>Our body structures, functions, the regulation of the body’s cells, tissues and organs cannot exist without proteins.</a:t>
            </a:r>
            <a:endParaRPr/>
          </a:p>
          <a:p>
            <a:pPr indent="-228600" lvl="0" marL="342900" rtl="0" algn="just">
              <a:lnSpc>
                <a:spcPct val="150000"/>
              </a:lnSpc>
              <a:spcBef>
                <a:spcPts val="0"/>
              </a:spcBef>
              <a:spcAft>
                <a:spcPts val="0"/>
              </a:spcAft>
              <a:buSzPts val="2200"/>
              <a:buChar char="•"/>
            </a:pPr>
            <a:r>
              <a:rPr b="1" lang="en-US"/>
              <a:t>Protein is found throughout the body—in muscle, bone, skin, hair, and virtually every other body part or tissue. </a:t>
            </a:r>
            <a:endParaRPr b="1"/>
          </a:p>
          <a:p>
            <a:pPr indent="-228600" lvl="0" marL="342900" rtl="0" algn="just">
              <a:lnSpc>
                <a:spcPct val="150000"/>
              </a:lnSpc>
              <a:spcBef>
                <a:spcPts val="0"/>
              </a:spcBef>
              <a:spcAft>
                <a:spcPts val="0"/>
              </a:spcAft>
              <a:buSzPts val="2200"/>
              <a:buChar char="•"/>
            </a:pPr>
            <a:r>
              <a:rPr lang="en-US"/>
              <a:t>Protein accounts for 20% of total body Weight.</a:t>
            </a:r>
            <a:endParaRPr/>
          </a:p>
          <a:p>
            <a:pPr indent="-88900" lvl="0" marL="342900" rtl="0" algn="just">
              <a:lnSpc>
                <a:spcPct val="150000"/>
              </a:lnSpc>
              <a:spcBef>
                <a:spcPts val="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5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5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5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5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5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animEffect filter="fade" transition="in">
                                      <p:cBhvr>
                                        <p:cTn dur="500"/>
                                        <p:tgtEl>
                                          <p:spTgt spid="2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228600" lvl="0" marL="342900" rtl="0" algn="l">
              <a:spcBef>
                <a:spcPts val="0"/>
              </a:spcBef>
              <a:spcAft>
                <a:spcPts val="0"/>
              </a:spcAft>
              <a:buClr>
                <a:schemeClr val="dk2"/>
              </a:buClr>
              <a:buSzPts val="3200"/>
              <a:buFont typeface="Cambria"/>
              <a:buNone/>
            </a:pPr>
            <a:r>
              <a:rPr lang="en-US" sz="3200"/>
              <a:t>Biology: Protein structure prediction</a:t>
            </a:r>
            <a:br>
              <a:rPr b="1" lang="en-US" sz="2000">
                <a:solidFill>
                  <a:srgbClr val="000000"/>
                </a:solidFill>
                <a:latin typeface="Calibri"/>
                <a:ea typeface="Calibri"/>
                <a:cs typeface="Calibri"/>
                <a:sym typeface="Calibri"/>
              </a:rPr>
            </a:br>
            <a:br>
              <a:rPr lang="en-US" sz="1800">
                <a:solidFill>
                  <a:srgbClr val="000000"/>
                </a:solidFill>
                <a:latin typeface="Calibri"/>
                <a:ea typeface="Calibri"/>
                <a:cs typeface="Calibri"/>
                <a:sym typeface="Calibri"/>
              </a:rPr>
            </a:br>
            <a:endParaRPr sz="2400"/>
          </a:p>
        </p:txBody>
      </p:sp>
      <p:sp>
        <p:nvSpPr>
          <p:cNvPr id="211" name="Google Shape;211;p22"/>
          <p:cNvSpPr txBox="1"/>
          <p:nvPr>
            <p:ph idx="1" type="body"/>
          </p:nvPr>
        </p:nvSpPr>
        <p:spPr>
          <a:xfrm>
            <a:off x="457200" y="980728"/>
            <a:ext cx="7620000" cy="5420072"/>
          </a:xfrm>
          <a:prstGeom prst="rect">
            <a:avLst/>
          </a:prstGeom>
          <a:no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What is Protein ?</a:t>
            </a:r>
            <a:endParaRPr/>
          </a:p>
          <a:p>
            <a:pPr indent="-228600" lvl="0" marL="342900" rtl="0" algn="just">
              <a:lnSpc>
                <a:spcPct val="150000"/>
              </a:lnSpc>
              <a:spcBef>
                <a:spcPts val="0"/>
              </a:spcBef>
              <a:spcAft>
                <a:spcPts val="0"/>
              </a:spcAft>
              <a:buSzPts val="2200"/>
              <a:buChar char="•"/>
            </a:pPr>
            <a:r>
              <a:rPr lang="en-US"/>
              <a:t>Proteins are made up of hundreds or thousands of smaller units called </a:t>
            </a:r>
            <a:r>
              <a:rPr b="1" lang="en-US"/>
              <a:t>amino acids, which are attached to one another in long chains. </a:t>
            </a:r>
            <a:endParaRPr b="1"/>
          </a:p>
          <a:p>
            <a:pPr indent="-228600" lvl="0" marL="342900" rtl="0" algn="just">
              <a:lnSpc>
                <a:spcPct val="150000"/>
              </a:lnSpc>
              <a:spcBef>
                <a:spcPts val="0"/>
              </a:spcBef>
              <a:spcAft>
                <a:spcPts val="0"/>
              </a:spcAft>
              <a:buSzPts val="2200"/>
              <a:buChar char="•"/>
            </a:pPr>
            <a:r>
              <a:rPr lang="en-US"/>
              <a:t>There are </a:t>
            </a:r>
            <a:r>
              <a:rPr b="1" lang="en-US"/>
              <a:t>20 different types of amino acids that can be combined to make a protein. The sequence of amino acids determines each protein’s unique 3-dimensional structure and its specific function.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5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5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500"/>
                                        <p:tgtEl>
                                          <p:spTgt spid="2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Biology: Protein structure prediction</a:t>
            </a:r>
            <a:endParaRPr sz="3600"/>
          </a:p>
        </p:txBody>
      </p:sp>
      <p:sp>
        <p:nvSpPr>
          <p:cNvPr id="217" name="Google Shape;217;p23"/>
          <p:cNvSpPr txBox="1"/>
          <p:nvPr>
            <p:ph idx="1" type="body"/>
          </p:nvPr>
        </p:nvSpPr>
        <p:spPr>
          <a:xfrm>
            <a:off x="457200" y="1268760"/>
            <a:ext cx="7620000" cy="5132040"/>
          </a:xfrm>
          <a:prstGeom prst="rect">
            <a:avLst/>
          </a:prstGeom>
          <a:noFill/>
          <a:ln>
            <a:noFill/>
          </a:ln>
        </p:spPr>
        <p:txBody>
          <a:bodyPr anchorCtr="0" anchor="t" bIns="45700" lIns="91425" spcFirstLastPara="1" rIns="91425" wrap="square" tIns="45700">
            <a:normAutofit fontScale="92500"/>
          </a:bodyPr>
          <a:lstStyle/>
          <a:p>
            <a:pPr indent="0" lvl="0" marL="114300" rtl="0" algn="just">
              <a:lnSpc>
                <a:spcPct val="150000"/>
              </a:lnSpc>
              <a:spcBef>
                <a:spcPts val="0"/>
              </a:spcBef>
              <a:spcAft>
                <a:spcPts val="0"/>
              </a:spcAft>
              <a:buSzPct val="100000"/>
              <a:buNone/>
            </a:pPr>
            <a:r>
              <a:rPr b="1" lang="en-US"/>
              <a:t>Why do we need Protein ?</a:t>
            </a:r>
            <a:endParaRPr/>
          </a:p>
          <a:p>
            <a:pPr indent="-228600" lvl="0" marL="342900" rtl="0" algn="just">
              <a:lnSpc>
                <a:spcPct val="150000"/>
              </a:lnSpc>
              <a:spcBef>
                <a:spcPts val="0"/>
              </a:spcBef>
              <a:spcAft>
                <a:spcPts val="0"/>
              </a:spcAft>
              <a:buSzPct val="100000"/>
              <a:buChar char="•"/>
            </a:pPr>
            <a:r>
              <a:rPr b="1" lang="en-US"/>
              <a:t>Your hair, your nails, and the outer layers of your skin are made of the protein keratin. </a:t>
            </a:r>
            <a:endParaRPr b="1"/>
          </a:p>
          <a:p>
            <a:pPr indent="-228600" lvl="0" marL="342900" rtl="0" algn="just">
              <a:lnSpc>
                <a:spcPct val="150000"/>
              </a:lnSpc>
              <a:spcBef>
                <a:spcPts val="0"/>
              </a:spcBef>
              <a:spcAft>
                <a:spcPts val="0"/>
              </a:spcAft>
              <a:buSzPct val="100000"/>
              <a:buChar char="•"/>
            </a:pPr>
            <a:r>
              <a:rPr lang="en-US"/>
              <a:t>Keratin is a protein resistant to digestive enzymes. </a:t>
            </a:r>
            <a:endParaRPr/>
          </a:p>
          <a:p>
            <a:pPr indent="-228600" lvl="0" marL="342900" rtl="0" algn="just">
              <a:lnSpc>
                <a:spcPct val="150000"/>
              </a:lnSpc>
              <a:spcBef>
                <a:spcPts val="0"/>
              </a:spcBef>
              <a:spcAft>
                <a:spcPts val="0"/>
              </a:spcAft>
              <a:buSzPct val="100000"/>
              <a:buChar char="•"/>
            </a:pPr>
            <a:r>
              <a:rPr lang="en-US"/>
              <a:t>So if you bite your nails, you can’t digest them.</a:t>
            </a:r>
            <a:endParaRPr/>
          </a:p>
          <a:p>
            <a:pPr indent="-228600" lvl="0" marL="342900" rtl="0" algn="just">
              <a:lnSpc>
                <a:spcPct val="150000"/>
              </a:lnSpc>
              <a:spcBef>
                <a:spcPts val="0"/>
              </a:spcBef>
              <a:spcAft>
                <a:spcPts val="0"/>
              </a:spcAft>
              <a:buSzPct val="100000"/>
              <a:buChar char="•"/>
            </a:pPr>
            <a:r>
              <a:rPr lang="en-US"/>
              <a:t>Bone has plenty of protein. </a:t>
            </a:r>
            <a:endParaRPr/>
          </a:p>
          <a:p>
            <a:pPr indent="-228600" lvl="0" marL="342900" rtl="0" algn="just">
              <a:lnSpc>
                <a:spcPct val="150000"/>
              </a:lnSpc>
              <a:spcBef>
                <a:spcPts val="0"/>
              </a:spcBef>
              <a:spcAft>
                <a:spcPts val="0"/>
              </a:spcAft>
              <a:buSzPct val="100000"/>
              <a:buChar char="•"/>
            </a:pPr>
            <a:r>
              <a:rPr lang="en-US"/>
              <a:t>The soft material inside the bone, also contains protein.</a:t>
            </a:r>
            <a:endParaRPr/>
          </a:p>
          <a:p>
            <a:pPr indent="-228600" lvl="0" marL="342900" rtl="0" algn="just">
              <a:lnSpc>
                <a:spcPct val="150000"/>
              </a:lnSpc>
              <a:spcBef>
                <a:spcPts val="0"/>
              </a:spcBef>
              <a:spcAft>
                <a:spcPts val="0"/>
              </a:spcAft>
              <a:buSzPct val="100000"/>
              <a:buChar char="•"/>
            </a:pPr>
            <a:r>
              <a:rPr b="1" lang="en-US"/>
              <a:t>Red blood cells contain haemoglobin, a protein compound that carries oxygen throughout the body.</a:t>
            </a:r>
            <a:endParaRPr/>
          </a:p>
          <a:p>
            <a:pPr indent="-228600" lvl="0" marL="342900" rtl="0" algn="just">
              <a:lnSpc>
                <a:spcPct val="150000"/>
              </a:lnSpc>
              <a:spcBef>
                <a:spcPts val="0"/>
              </a:spcBef>
              <a:spcAft>
                <a:spcPts val="0"/>
              </a:spcAft>
              <a:buSzPct val="100000"/>
              <a:buChar char="•"/>
            </a:pPr>
            <a:r>
              <a:rPr lang="en-US"/>
              <a:t>Finally, proteins play </a:t>
            </a:r>
            <a:r>
              <a:rPr b="1" lang="en-US"/>
              <a:t>an important part in the creation of every new cell and every new individual.</a:t>
            </a:r>
            <a:endParaRPr/>
          </a:p>
          <a:p>
            <a:pPr indent="-99377" lvl="0" marL="342900" rtl="0" algn="just">
              <a:lnSpc>
                <a:spcPct val="150000"/>
              </a:lnSpc>
              <a:spcBef>
                <a:spcPts val="0"/>
              </a:spcBef>
              <a:spcAft>
                <a:spcPts val="0"/>
              </a:spcAft>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500"/>
                                        <p:tgtEl>
                                          <p:spTgt spid="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500"/>
                                        <p:tgtEl>
                                          <p:spTgt spid="2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Effect filter="fade" transition="in">
                                      <p:cBhvr>
                                        <p:cTn dur="500"/>
                                        <p:tgtEl>
                                          <p:spTgt spid="2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Effect filter="fade" transition="in">
                                      <p:cBhvr>
                                        <p:cTn dur="500"/>
                                        <p:tgtEl>
                                          <p:spTgt spid="2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animEffect filter="fade" transition="in">
                                      <p:cBhvr>
                                        <p:cTn dur="500"/>
                                        <p:tgtEl>
                                          <p:spTgt spid="2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animEffect filter="fade" transition="in">
                                      <p:cBhvr>
                                        <p:cTn dur="500"/>
                                        <p:tgtEl>
                                          <p:spTgt spid="2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6" st="6"/>
                                            </p:txEl>
                                          </p:spTgt>
                                        </p:tgtEl>
                                        <p:attrNameLst>
                                          <p:attrName>style.visibility</p:attrName>
                                        </p:attrNameLst>
                                      </p:cBhvr>
                                      <p:to>
                                        <p:strVal val="visible"/>
                                      </p:to>
                                    </p:set>
                                    <p:animEffect filter="fade" transition="in">
                                      <p:cBhvr>
                                        <p:cTn dur="500"/>
                                        <p:tgtEl>
                                          <p:spTgt spid="2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7" st="7"/>
                                            </p:txEl>
                                          </p:spTgt>
                                        </p:tgtEl>
                                        <p:attrNameLst>
                                          <p:attrName>style.visibility</p:attrName>
                                        </p:attrNameLst>
                                      </p:cBhvr>
                                      <p:to>
                                        <p:strVal val="visible"/>
                                      </p:to>
                                    </p:set>
                                    <p:animEffect filter="fade" transition="in">
                                      <p:cBhvr>
                                        <p:cTn dur="500"/>
                                        <p:tgtEl>
                                          <p:spTgt spid="2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8" st="8"/>
                                            </p:txEl>
                                          </p:spTgt>
                                        </p:tgtEl>
                                        <p:attrNameLst>
                                          <p:attrName>style.visibility</p:attrName>
                                        </p:attrNameLst>
                                      </p:cBhvr>
                                      <p:to>
                                        <p:strVal val="visible"/>
                                      </p:to>
                                    </p:set>
                                    <p:animEffect filter="fade" transition="in">
                                      <p:cBhvr>
                                        <p:cTn dur="500"/>
                                        <p:tgtEl>
                                          <p:spTgt spid="2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Types of Protein Structures</a:t>
            </a:r>
            <a:endParaRPr/>
          </a:p>
        </p:txBody>
      </p:sp>
      <p:pic>
        <p:nvPicPr>
          <p:cNvPr descr="https://easyexamnotes.com/wp-content/uploads/2021/08/Protein-Structure.png" id="223" name="Google Shape;223;p24"/>
          <p:cNvPicPr preferRelativeResize="0"/>
          <p:nvPr/>
        </p:nvPicPr>
        <p:blipFill rotWithShape="1">
          <a:blip r:embed="rId3">
            <a:alphaModFix/>
          </a:blip>
          <a:srcRect b="0" l="0" r="0" t="0"/>
          <a:stretch/>
        </p:blipFill>
        <p:spPr>
          <a:xfrm>
            <a:off x="899592" y="1988840"/>
            <a:ext cx="6768752" cy="4320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Need Of Cloud Computing</a:t>
            </a:r>
            <a:endParaRPr/>
          </a:p>
        </p:txBody>
      </p:sp>
      <p:sp>
        <p:nvSpPr>
          <p:cNvPr id="229" name="Google Shape;229;p2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The geometric structure of a protein </a:t>
            </a:r>
            <a:r>
              <a:rPr b="1" lang="en-US"/>
              <a:t>cannot be directly inferred from the sequence of genes</a:t>
            </a:r>
            <a:r>
              <a:rPr lang="en-US"/>
              <a:t> that compose its structure, but it is the </a:t>
            </a:r>
            <a:r>
              <a:rPr b="1" lang="en-US"/>
              <a:t>result of complex computations aimed at identifying the structure that minimizes the required energy. </a:t>
            </a:r>
            <a:endParaRPr b="1"/>
          </a:p>
          <a:p>
            <a:pPr indent="-228600" lvl="0" marL="342900" rtl="0" algn="l">
              <a:spcBef>
                <a:spcPts val="440"/>
              </a:spcBef>
              <a:spcAft>
                <a:spcPts val="0"/>
              </a:spcAft>
              <a:buSzPts val="2200"/>
              <a:buChar char="•"/>
            </a:pPr>
            <a:r>
              <a:rPr lang="en-US"/>
              <a:t>This task requires the investigation of </a:t>
            </a:r>
            <a:r>
              <a:rPr b="1" lang="en-US"/>
              <a:t>a space with a massive number of states, consequently creating a large number of computations for each of these states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5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500"/>
                                        <p:tgtEl>
                                          <p:spTgt spid="2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Need Of Cloud Computing</a:t>
            </a:r>
            <a:endParaRPr/>
          </a:p>
        </p:txBody>
      </p:sp>
      <p:sp>
        <p:nvSpPr>
          <p:cNvPr id="235" name="Google Shape;235;p2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The computational power required for protein structure prediction can now be acquired on demand, </a:t>
            </a:r>
            <a:r>
              <a:rPr b="1" lang="en-US"/>
              <a:t>without owning a cluster</a:t>
            </a:r>
            <a:r>
              <a:rPr lang="en-US"/>
              <a:t> or navigating the bureaucracy to get access to parallel and distributed computing facilities. </a:t>
            </a:r>
            <a:endParaRPr/>
          </a:p>
          <a:p>
            <a:pPr indent="-228600" lvl="0" marL="342900" rtl="0" algn="l">
              <a:spcBef>
                <a:spcPts val="440"/>
              </a:spcBef>
              <a:spcAft>
                <a:spcPts val="0"/>
              </a:spcAft>
              <a:buSzPts val="2200"/>
              <a:buChar char="•"/>
            </a:pPr>
            <a:r>
              <a:rPr b="1" lang="en-US"/>
              <a:t>Cloud computing grants access to such capacity on a pay-per-use basis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5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500"/>
                                        <p:tgtEl>
                                          <p:spTgt spid="2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457200" y="274638"/>
            <a:ext cx="7620000" cy="70609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800"/>
              <a:buFont typeface="Cambria"/>
              <a:buNone/>
            </a:pPr>
            <a:r>
              <a:rPr lang="en-US" sz="2800"/>
              <a:t>JEEVA Portal</a:t>
            </a:r>
            <a:endParaRPr/>
          </a:p>
        </p:txBody>
      </p:sp>
      <p:sp>
        <p:nvSpPr>
          <p:cNvPr id="241" name="Google Shape;241;p27"/>
          <p:cNvSpPr/>
          <p:nvPr/>
        </p:nvSpPr>
        <p:spPr>
          <a:xfrm>
            <a:off x="251520" y="1268760"/>
            <a:ext cx="78488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 project that can analyze the use of cloud Technologies for protein structure prediction is JEEVA PORTAL.</a:t>
            </a:r>
            <a:endParaRPr/>
          </a:p>
        </p:txBody>
      </p:sp>
      <p:pic>
        <p:nvPicPr>
          <p:cNvPr id="242" name="Google Shape;242;p27"/>
          <p:cNvPicPr preferRelativeResize="0"/>
          <p:nvPr/>
        </p:nvPicPr>
        <p:blipFill rotWithShape="1">
          <a:blip r:embed="rId3">
            <a:alphaModFix/>
          </a:blip>
          <a:srcRect b="0" l="0" r="0" t="0"/>
          <a:stretch/>
        </p:blipFill>
        <p:spPr>
          <a:xfrm>
            <a:off x="107504" y="1960223"/>
            <a:ext cx="8054478" cy="4912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48" name="Google Shape;248;p28"/>
          <p:cNvSpPr txBox="1"/>
          <p:nvPr>
            <p:ph idx="1" type="body"/>
          </p:nvPr>
        </p:nvSpPr>
        <p:spPr>
          <a:xfrm>
            <a:off x="457200" y="1196752"/>
            <a:ext cx="7620000" cy="5204048"/>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just">
              <a:lnSpc>
                <a:spcPct val="150000"/>
              </a:lnSpc>
              <a:spcBef>
                <a:spcPts val="0"/>
              </a:spcBef>
              <a:spcAft>
                <a:spcPts val="0"/>
              </a:spcAft>
              <a:buSzPts val="2200"/>
              <a:buChar char="•"/>
            </a:pPr>
            <a:r>
              <a:rPr b="1" lang="en-US"/>
              <a:t>It is an integrated web portal that enables the scientists to do the prediction task using cloud techniques.</a:t>
            </a:r>
            <a:endParaRPr/>
          </a:p>
          <a:p>
            <a:pPr indent="-228600" lvl="0" marL="342900" rtl="0" algn="just">
              <a:lnSpc>
                <a:spcPct val="150000"/>
              </a:lnSpc>
              <a:spcBef>
                <a:spcPts val="0"/>
              </a:spcBef>
              <a:spcAft>
                <a:spcPts val="0"/>
              </a:spcAft>
              <a:buSzPts val="2200"/>
              <a:buChar char="•"/>
            </a:pPr>
            <a:r>
              <a:rPr lang="en-US"/>
              <a:t>An integrated Web portal that enables scientists to </a:t>
            </a:r>
            <a:r>
              <a:rPr b="1" lang="en-US"/>
              <a:t>offload the prediction task to a computing cloud based on Aneka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5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animEffect filter="fade" transition="in">
                                      <p:cBhvr>
                                        <p:cTn dur="500"/>
                                        <p:tgtEl>
                                          <p:spTgt spid="2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animEffect filter="fade" transition="in">
                                      <p:cBhvr>
                                        <p:cTn dur="500"/>
                                        <p:tgtEl>
                                          <p:spTgt spid="2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54" name="Google Shape;254;p29"/>
          <p:cNvSpPr txBox="1"/>
          <p:nvPr>
            <p:ph idx="1" type="body"/>
          </p:nvPr>
        </p:nvSpPr>
        <p:spPr>
          <a:xfrm>
            <a:off x="457200" y="1196752"/>
            <a:ext cx="7620000" cy="5204048"/>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just">
              <a:lnSpc>
                <a:spcPct val="150000"/>
              </a:lnSpc>
              <a:spcBef>
                <a:spcPts val="0"/>
              </a:spcBef>
              <a:spcAft>
                <a:spcPts val="0"/>
              </a:spcAft>
              <a:buSzPts val="2200"/>
              <a:buChar char="•"/>
            </a:pPr>
            <a:r>
              <a:rPr lang="en-US"/>
              <a:t>This </a:t>
            </a:r>
            <a:r>
              <a:rPr b="1" lang="en-US"/>
              <a:t>prediction Task uses machine learning techniques for determining the secondary structure of proteins.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5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500"/>
                                        <p:tgtEl>
                                          <p:spTgt spid="2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000"/>
          </a:blip>
          <a:stretch>
            <a:fillRect/>
          </a:stretch>
        </a:blipFill>
      </p:bgPr>
    </p:bg>
    <p:spTree>
      <p:nvGrpSpPr>
        <p:cNvPr id="258" name="Shape 258"/>
        <p:cNvGrpSpPr/>
        <p:nvPr/>
      </p:nvGrpSpPr>
      <p:grpSpPr>
        <a:xfrm>
          <a:off x="0" y="0"/>
          <a:ext cx="0" cy="0"/>
          <a:chOff x="0" y="0"/>
          <a:chExt cx="0" cy="0"/>
        </a:xfrm>
      </p:grpSpPr>
      <p:sp>
        <p:nvSpPr>
          <p:cNvPr id="259" name="Google Shape;259;p30"/>
          <p:cNvSpPr txBox="1"/>
          <p:nvPr>
            <p:ph type="title"/>
          </p:nvPr>
        </p:nvSpPr>
        <p:spPr>
          <a:xfrm>
            <a:off x="457200" y="274638"/>
            <a:ext cx="7620000" cy="56207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60" name="Google Shape;260;p30"/>
          <p:cNvSpPr txBox="1"/>
          <p:nvPr>
            <p:ph idx="1" type="body"/>
          </p:nvPr>
        </p:nvSpPr>
        <p:spPr>
          <a:xfrm>
            <a:off x="25755" y="764704"/>
            <a:ext cx="7620000" cy="5636096"/>
          </a:xfrm>
          <a:prstGeom prst="rect">
            <a:avLst/>
          </a:prstGeom>
          <a:blipFill rotWithShape="1">
            <a:blip r:embed="rId3">
              <a:alphaModFix amt="6000"/>
            </a:blip>
            <a:stretch>
              <a:fillRect b="0" l="0" r="0" t="0"/>
            </a:stretch>
          </a:blip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just">
              <a:lnSpc>
                <a:spcPct val="150000"/>
              </a:lnSpc>
              <a:spcBef>
                <a:spcPts val="0"/>
              </a:spcBef>
              <a:spcAft>
                <a:spcPts val="0"/>
              </a:spcAft>
              <a:buSzPts val="2200"/>
              <a:buChar char="•"/>
            </a:pPr>
            <a:r>
              <a:rPr lang="en-US"/>
              <a:t>A popular implementation based on support vector machines </a:t>
            </a:r>
            <a:r>
              <a:rPr b="1" lang="en-US"/>
              <a:t>divides the pattern recognition problem into three phases: </a:t>
            </a:r>
            <a:endParaRPr b="1"/>
          </a:p>
          <a:p>
            <a:pPr indent="-228600" lvl="0" marL="342900" rtl="0" algn="just">
              <a:lnSpc>
                <a:spcPct val="150000"/>
              </a:lnSpc>
              <a:spcBef>
                <a:spcPts val="0"/>
              </a:spcBef>
              <a:spcAft>
                <a:spcPts val="0"/>
              </a:spcAft>
              <a:buSzPts val="2200"/>
              <a:buChar char="•"/>
            </a:pPr>
            <a:r>
              <a:rPr b="1" lang="en-US"/>
              <a:t>initialization, </a:t>
            </a:r>
            <a:endParaRPr b="1"/>
          </a:p>
          <a:p>
            <a:pPr indent="-228600" lvl="0" marL="342900" rtl="0" algn="just">
              <a:lnSpc>
                <a:spcPct val="150000"/>
              </a:lnSpc>
              <a:spcBef>
                <a:spcPts val="0"/>
              </a:spcBef>
              <a:spcAft>
                <a:spcPts val="0"/>
              </a:spcAft>
              <a:buSzPts val="2200"/>
              <a:buChar char="•"/>
            </a:pPr>
            <a:r>
              <a:rPr b="1" lang="en-US"/>
              <a:t>classification, and </a:t>
            </a:r>
            <a:endParaRPr b="1"/>
          </a:p>
          <a:p>
            <a:pPr indent="-228600" lvl="0" marL="342900" rtl="0" algn="just">
              <a:lnSpc>
                <a:spcPct val="150000"/>
              </a:lnSpc>
              <a:spcBef>
                <a:spcPts val="0"/>
              </a:spcBef>
              <a:spcAft>
                <a:spcPts val="0"/>
              </a:spcAft>
              <a:buSzPts val="2200"/>
              <a:buChar char="•"/>
            </a:pPr>
            <a:r>
              <a:rPr b="1" lang="en-US"/>
              <a:t>a final phase. </a:t>
            </a:r>
            <a:endParaRPr b="1"/>
          </a:p>
        </p:txBody>
      </p:sp>
      <p:pic>
        <p:nvPicPr>
          <p:cNvPr id="261" name="Google Shape;261;p30"/>
          <p:cNvPicPr preferRelativeResize="0"/>
          <p:nvPr/>
        </p:nvPicPr>
        <p:blipFill rotWithShape="1">
          <a:blip r:embed="rId4">
            <a:alphaModFix/>
          </a:blip>
          <a:srcRect b="9613" l="0" r="0" t="3737"/>
          <a:stretch/>
        </p:blipFill>
        <p:spPr>
          <a:xfrm>
            <a:off x="2771800" y="2492896"/>
            <a:ext cx="5423339" cy="3435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500"/>
                                        <p:tgtEl>
                                          <p:spTgt spid="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500"/>
                                        <p:tgtEl>
                                          <p:spTgt spid="2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500"/>
                                        <p:tgtEl>
                                          <p:spTgt spid="2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Effect filter="fade" transition="in">
                                      <p:cBhvr>
                                        <p:cTn dur="500"/>
                                        <p:tgtEl>
                                          <p:spTgt spid="2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animEffect filter="fade" transition="in">
                                      <p:cBhvr>
                                        <p:cTn dur="500"/>
                                        <p:tgtEl>
                                          <p:spTgt spid="2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Topics to be Covered	</a:t>
            </a:r>
            <a:endParaRPr/>
          </a:p>
        </p:txBody>
      </p:sp>
      <p:sp>
        <p:nvSpPr>
          <p:cNvPr id="97" name="Google Shape;97;p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l">
              <a:spcBef>
                <a:spcPts val="0"/>
              </a:spcBef>
              <a:spcAft>
                <a:spcPts val="0"/>
              </a:spcAft>
              <a:buSzPts val="2200"/>
              <a:buNone/>
            </a:pPr>
            <a:r>
              <a:rPr b="1" lang="en-US"/>
              <a:t>Scientific Applications 	</a:t>
            </a:r>
            <a:endParaRPr b="1"/>
          </a:p>
          <a:p>
            <a:pPr indent="-228600" lvl="2" marL="1005839" rtl="0" algn="l">
              <a:spcBef>
                <a:spcPts val="480"/>
              </a:spcBef>
              <a:spcAft>
                <a:spcPts val="0"/>
              </a:spcAft>
              <a:buSzPts val="2400"/>
              <a:buChar char="•"/>
            </a:pPr>
            <a:r>
              <a:rPr lang="en-US" sz="2400"/>
              <a:t>Healthcare: ECG analysis in Cloud 	</a:t>
            </a:r>
            <a:endParaRPr/>
          </a:p>
          <a:p>
            <a:pPr indent="-228600" lvl="2" marL="1005839" rtl="0" algn="l">
              <a:spcBef>
                <a:spcPts val="480"/>
              </a:spcBef>
              <a:spcAft>
                <a:spcPts val="0"/>
              </a:spcAft>
              <a:buSzPts val="2400"/>
              <a:buChar char="•"/>
            </a:pPr>
            <a:r>
              <a:rPr lang="en-US" sz="2400"/>
              <a:t>Biology: Protein Structure Prediction, 	</a:t>
            </a:r>
            <a:endParaRPr/>
          </a:p>
          <a:p>
            <a:pPr indent="-228600" lvl="2" marL="1005839" rtl="0" algn="l">
              <a:spcBef>
                <a:spcPts val="480"/>
              </a:spcBef>
              <a:spcAft>
                <a:spcPts val="0"/>
              </a:spcAft>
              <a:buSzPts val="2400"/>
              <a:buChar char="•"/>
            </a:pPr>
            <a:r>
              <a:rPr lang="en-US" sz="2400"/>
              <a:t>Geoscience: Satellite Image Processing </a:t>
            </a:r>
            <a:r>
              <a:rPr lang="en-US"/>
              <a:t>	</a:t>
            </a:r>
            <a:endParaRPr/>
          </a:p>
          <a:p>
            <a:pPr indent="0" lvl="0" marL="114300" rtl="0" algn="l">
              <a:spcBef>
                <a:spcPts val="440"/>
              </a:spcBef>
              <a:spcAft>
                <a:spcPts val="0"/>
              </a:spcAft>
              <a:buSzPts val="2200"/>
              <a:buNone/>
            </a:pPr>
            <a:r>
              <a:rPr b="1" lang="en-US"/>
              <a:t>Business and Consumer Applications </a:t>
            </a:r>
            <a:r>
              <a:rPr lang="en-US"/>
              <a:t>:</a:t>
            </a:r>
            <a:endParaRPr/>
          </a:p>
          <a:p>
            <a:pPr indent="-228600" lvl="3" marL="1280160" rtl="0" algn="l">
              <a:spcBef>
                <a:spcPts val="480"/>
              </a:spcBef>
              <a:spcAft>
                <a:spcPts val="0"/>
              </a:spcAft>
              <a:buSzPts val="2400"/>
              <a:buChar char="•"/>
            </a:pPr>
            <a:r>
              <a:rPr lang="en-US" sz="2400"/>
              <a:t>CRM and ERP 	</a:t>
            </a:r>
            <a:endParaRPr/>
          </a:p>
          <a:p>
            <a:pPr indent="-228600" lvl="3" marL="1280160" rtl="0" algn="l">
              <a:spcBef>
                <a:spcPts val="480"/>
              </a:spcBef>
              <a:spcAft>
                <a:spcPts val="0"/>
              </a:spcAft>
              <a:buSzPts val="2400"/>
              <a:buChar char="•"/>
            </a:pPr>
            <a:r>
              <a:rPr lang="en-US" sz="2400"/>
              <a:t>Productivity 	</a:t>
            </a:r>
            <a:endParaRPr/>
          </a:p>
          <a:p>
            <a:pPr indent="-228600" lvl="3" marL="1280160" rtl="0" algn="l">
              <a:spcBef>
                <a:spcPts val="480"/>
              </a:spcBef>
              <a:spcAft>
                <a:spcPts val="0"/>
              </a:spcAft>
              <a:buSzPts val="2400"/>
              <a:buChar char="•"/>
            </a:pPr>
            <a:r>
              <a:rPr lang="en-US" sz="2400"/>
              <a:t>Social Networking 	</a:t>
            </a:r>
            <a:endParaRPr/>
          </a:p>
          <a:p>
            <a:pPr indent="-228600" lvl="3" marL="1280160" rtl="0" algn="l">
              <a:spcBef>
                <a:spcPts val="480"/>
              </a:spcBef>
              <a:spcAft>
                <a:spcPts val="0"/>
              </a:spcAft>
              <a:buSzPts val="2400"/>
              <a:buChar char="•"/>
            </a:pPr>
            <a:r>
              <a:rPr lang="en-US" sz="2400"/>
              <a:t>Media Applications 	</a:t>
            </a:r>
            <a:endParaRPr/>
          </a:p>
          <a:p>
            <a:pPr indent="-228600" lvl="3" marL="1280160" rtl="0" algn="l">
              <a:spcBef>
                <a:spcPts val="480"/>
              </a:spcBef>
              <a:spcAft>
                <a:spcPts val="0"/>
              </a:spcAft>
              <a:buSzPts val="2400"/>
              <a:buChar char="•"/>
            </a:pPr>
            <a:r>
              <a:rPr lang="en-US" sz="2400"/>
              <a:t>Multiplayer Online Gaming 	</a:t>
            </a:r>
            <a:endParaRPr/>
          </a:p>
          <a:p>
            <a:pPr indent="0" lvl="0" marL="114300" rtl="0" algn="l">
              <a:spcBef>
                <a:spcPts val="440"/>
              </a:spcBef>
              <a:spcAft>
                <a:spcPts val="0"/>
              </a:spcAft>
              <a:buSzPts val="2200"/>
              <a:buNone/>
            </a:pPr>
            <a:r>
              <a:t/>
            </a:r>
            <a:endParaRPr/>
          </a:p>
          <a:p>
            <a:pPr indent="0" lvl="0" marL="114300" rtl="0" algn="l">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9" st="9"/>
                                            </p:txEl>
                                          </p:spTgt>
                                        </p:tgtEl>
                                        <p:attrNameLst>
                                          <p:attrName>style.visibility</p:attrName>
                                        </p:attrNameLst>
                                      </p:cBhvr>
                                      <p:to>
                                        <p:strVal val="visible"/>
                                      </p:to>
                                    </p:set>
                                    <p:animEffect filter="fade" transition="in">
                                      <p:cBhvr>
                                        <p:cTn dur="500"/>
                                        <p:tgtEl>
                                          <p:spTgt spid="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0" st="10"/>
                                            </p:txEl>
                                          </p:spTgt>
                                        </p:tgtEl>
                                        <p:attrNameLst>
                                          <p:attrName>style.visibility</p:attrName>
                                        </p:attrNameLst>
                                      </p:cBhvr>
                                      <p:to>
                                        <p:strVal val="visible"/>
                                      </p:to>
                                    </p:set>
                                    <p:animEffect filter="fade" transition="in">
                                      <p:cBhvr>
                                        <p:cTn dur="500"/>
                                        <p:tgtEl>
                                          <p:spTgt spid="9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1" st="11"/>
                                            </p:txEl>
                                          </p:spTgt>
                                        </p:tgtEl>
                                        <p:attrNameLst>
                                          <p:attrName>style.visibility</p:attrName>
                                        </p:attrNameLst>
                                      </p:cBhvr>
                                      <p:to>
                                        <p:strVal val="visible"/>
                                      </p:to>
                                    </p:set>
                                    <p:animEffect filter="fade" transition="in">
                                      <p:cBhvr>
                                        <p:cTn dur="500"/>
                                        <p:tgtEl>
                                          <p:spTgt spid="9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67" name="Google Shape;267;p31"/>
          <p:cNvSpPr txBox="1"/>
          <p:nvPr>
            <p:ph idx="1" type="body"/>
          </p:nvPr>
        </p:nvSpPr>
        <p:spPr>
          <a:xfrm>
            <a:off x="457200" y="1196752"/>
            <a:ext cx="7620000" cy="5204048"/>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just">
              <a:lnSpc>
                <a:spcPct val="150000"/>
              </a:lnSpc>
              <a:spcBef>
                <a:spcPts val="0"/>
              </a:spcBef>
              <a:spcAft>
                <a:spcPts val="0"/>
              </a:spcAft>
              <a:buSzPts val="2200"/>
              <a:buChar char="•"/>
            </a:pPr>
            <a:r>
              <a:rPr lang="en-US"/>
              <a:t>Even though these three phases have to be executed in sequence</a:t>
            </a:r>
            <a:r>
              <a:rPr b="1" lang="en-US"/>
              <a:t>, </a:t>
            </a:r>
            <a:r>
              <a:rPr b="1" lang="en-US">
                <a:solidFill>
                  <a:srgbClr val="FF0000"/>
                </a:solidFill>
              </a:rPr>
              <a:t>it is possible to take advantage of parallel execution in the classification phase, where multiple classifiers are executed concurrently.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5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500"/>
                                        <p:tgtEl>
                                          <p:spTgt spid="2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73" name="Google Shape;273;p32"/>
          <p:cNvSpPr txBox="1"/>
          <p:nvPr>
            <p:ph idx="1" type="body"/>
          </p:nvPr>
        </p:nvSpPr>
        <p:spPr>
          <a:xfrm>
            <a:off x="457200" y="1196752"/>
            <a:ext cx="7620000" cy="5204048"/>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l">
              <a:spcBef>
                <a:spcPts val="440"/>
              </a:spcBef>
              <a:spcAft>
                <a:spcPts val="0"/>
              </a:spcAft>
              <a:buSzPts val="2200"/>
              <a:buChar char="•"/>
            </a:pPr>
            <a:r>
              <a:rPr lang="en-US"/>
              <a:t>BLAST and Create Vector in the initial phase are represented by task A and B respectively. </a:t>
            </a:r>
            <a:endParaRPr/>
          </a:p>
          <a:p>
            <a:pPr indent="-228600" lvl="0" marL="342900" rtl="0" algn="l">
              <a:spcBef>
                <a:spcPts val="440"/>
              </a:spcBef>
              <a:spcAft>
                <a:spcPts val="0"/>
              </a:spcAft>
              <a:buSzPts val="2200"/>
              <a:buChar char="•"/>
            </a:pPr>
            <a:r>
              <a:rPr lang="en-US"/>
              <a:t>Tasks C to H represent 6 classifiers in the classification phase, </a:t>
            </a:r>
            <a:endParaRPr/>
          </a:p>
          <a:p>
            <a:pPr indent="-228600" lvl="0" marL="342900" rtl="0" algn="l">
              <a:spcBef>
                <a:spcPts val="440"/>
              </a:spcBef>
              <a:spcAft>
                <a:spcPts val="0"/>
              </a:spcAft>
              <a:buSzPts val="2200"/>
              <a:buChar char="•"/>
            </a:pPr>
            <a:r>
              <a:rPr lang="en-US"/>
              <a:t>Task I represents the final prediction phase. </a:t>
            </a:r>
            <a:endParaRPr/>
          </a:p>
        </p:txBody>
      </p:sp>
      <p:pic>
        <p:nvPicPr>
          <p:cNvPr id="274" name="Google Shape;274;p32"/>
          <p:cNvPicPr preferRelativeResize="0"/>
          <p:nvPr/>
        </p:nvPicPr>
        <p:blipFill rotWithShape="1">
          <a:blip r:embed="rId3">
            <a:alphaModFix/>
          </a:blip>
          <a:srcRect b="0" l="0" r="0" t="44170"/>
          <a:stretch/>
        </p:blipFill>
        <p:spPr>
          <a:xfrm>
            <a:off x="261938" y="3789040"/>
            <a:ext cx="8054478" cy="25987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5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5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500"/>
                                        <p:tgtEl>
                                          <p:spTgt spid="2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500"/>
                                        <p:tgtEl>
                                          <p:spTgt spid="2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479177" y="35239"/>
            <a:ext cx="7620000" cy="41805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80" name="Google Shape;280;p33"/>
          <p:cNvSpPr txBox="1"/>
          <p:nvPr>
            <p:ph idx="1" type="body"/>
          </p:nvPr>
        </p:nvSpPr>
        <p:spPr>
          <a:xfrm>
            <a:off x="457200" y="404664"/>
            <a:ext cx="7620000" cy="5780112"/>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l">
              <a:spcBef>
                <a:spcPts val="440"/>
              </a:spcBef>
              <a:spcAft>
                <a:spcPts val="0"/>
              </a:spcAft>
              <a:buSzPts val="2200"/>
              <a:buChar char="•"/>
            </a:pPr>
            <a:r>
              <a:rPr lang="en-US"/>
              <a:t>The classification phase is performed by six classifiers: </a:t>
            </a:r>
            <a:endParaRPr/>
          </a:p>
          <a:p>
            <a:pPr indent="-228600" lvl="1" marL="640080" rtl="0" algn="l">
              <a:spcBef>
                <a:spcPts val="480"/>
              </a:spcBef>
              <a:spcAft>
                <a:spcPts val="0"/>
              </a:spcAft>
              <a:buSzPts val="2400"/>
              <a:buChar char="•"/>
            </a:pPr>
            <a:r>
              <a:rPr b="1" lang="en-US" sz="2400"/>
              <a:t>HH, </a:t>
            </a:r>
            <a:endParaRPr b="1" sz="2400"/>
          </a:p>
          <a:p>
            <a:pPr indent="-228600" lvl="1" marL="640080" rtl="0" algn="l">
              <a:spcBef>
                <a:spcPts val="480"/>
              </a:spcBef>
              <a:spcAft>
                <a:spcPts val="0"/>
              </a:spcAft>
              <a:buSzPts val="2400"/>
              <a:buChar char="•"/>
            </a:pPr>
            <a:r>
              <a:rPr b="1" lang="en-US" sz="2400"/>
              <a:t>SS, </a:t>
            </a:r>
            <a:endParaRPr b="1" sz="2400"/>
          </a:p>
          <a:p>
            <a:pPr indent="-228600" lvl="1" marL="640080" rtl="0" algn="l">
              <a:spcBef>
                <a:spcPts val="480"/>
              </a:spcBef>
              <a:spcAft>
                <a:spcPts val="0"/>
              </a:spcAft>
              <a:buSzPts val="2400"/>
              <a:buChar char="•"/>
            </a:pPr>
            <a:r>
              <a:rPr b="1" lang="en-US" sz="2400"/>
              <a:t>TT, </a:t>
            </a:r>
            <a:endParaRPr b="1" sz="2400"/>
          </a:p>
          <a:p>
            <a:pPr indent="-228600" lvl="1" marL="640080" rtl="0" algn="l">
              <a:spcBef>
                <a:spcPts val="480"/>
              </a:spcBef>
              <a:spcAft>
                <a:spcPts val="0"/>
              </a:spcAft>
              <a:buSzPts val="2400"/>
              <a:buChar char="•"/>
            </a:pPr>
            <a:r>
              <a:rPr b="1" lang="en-US" sz="2400"/>
              <a:t>HS, </a:t>
            </a:r>
            <a:endParaRPr b="1" sz="2400"/>
          </a:p>
          <a:p>
            <a:pPr indent="-228600" lvl="1" marL="640080" rtl="0" algn="l">
              <a:spcBef>
                <a:spcPts val="480"/>
              </a:spcBef>
              <a:spcAft>
                <a:spcPts val="0"/>
              </a:spcAft>
              <a:buSzPts val="2400"/>
              <a:buChar char="•"/>
            </a:pPr>
            <a:r>
              <a:rPr b="1" lang="en-US" sz="2400"/>
              <a:t>ST and </a:t>
            </a:r>
            <a:endParaRPr b="1" sz="2400"/>
          </a:p>
          <a:p>
            <a:pPr indent="-228600" lvl="1" marL="640080" rtl="0" algn="l">
              <a:spcBef>
                <a:spcPts val="480"/>
              </a:spcBef>
              <a:spcAft>
                <a:spcPts val="0"/>
              </a:spcAft>
              <a:buSzPts val="2400"/>
              <a:buChar char="•"/>
            </a:pPr>
            <a:r>
              <a:rPr b="1" lang="en-US" sz="2400"/>
              <a:t>TH. </a:t>
            </a:r>
            <a:endParaRPr b="1" sz="2400"/>
          </a:p>
          <a:p>
            <a:pPr indent="-228600" lvl="0" marL="342900" rtl="0" algn="l">
              <a:spcBef>
                <a:spcPts val="440"/>
              </a:spcBef>
              <a:spcAft>
                <a:spcPts val="0"/>
              </a:spcAft>
              <a:buSzPts val="2200"/>
              <a:buChar char="•"/>
            </a:pPr>
            <a:r>
              <a:rPr lang="en-US"/>
              <a:t>Generally, the prediction of  secondary structure is a three class (H, E, C) pattern recognition problem. </a:t>
            </a:r>
            <a:endParaRPr/>
          </a:p>
          <a:p>
            <a:pPr indent="-88900" lvl="0" marL="342900" rtl="0" algn="l">
              <a:spcBef>
                <a:spcPts val="440"/>
              </a:spcBef>
              <a:spcAft>
                <a:spcPts val="0"/>
              </a:spcAft>
              <a:buSzPts val="2200"/>
              <a:buNone/>
            </a:pPr>
            <a:r>
              <a:t/>
            </a:r>
            <a:endParaRPr/>
          </a:p>
        </p:txBody>
      </p:sp>
      <p:pic>
        <p:nvPicPr>
          <p:cNvPr id="281" name="Google Shape;281;p33"/>
          <p:cNvPicPr preferRelativeResize="0"/>
          <p:nvPr/>
        </p:nvPicPr>
        <p:blipFill rotWithShape="1">
          <a:blip r:embed="rId3">
            <a:alphaModFix/>
          </a:blip>
          <a:srcRect b="0" l="0" r="0" t="44170"/>
          <a:stretch/>
        </p:blipFill>
        <p:spPr>
          <a:xfrm>
            <a:off x="261938" y="4797152"/>
            <a:ext cx="8054478" cy="1950711"/>
          </a:xfrm>
          <a:prstGeom prst="rect">
            <a:avLst/>
          </a:prstGeom>
          <a:noFill/>
          <a:ln>
            <a:noFill/>
          </a:ln>
        </p:spPr>
      </p:pic>
      <p:pic>
        <p:nvPicPr>
          <p:cNvPr id="282" name="Google Shape;282;p33"/>
          <p:cNvPicPr preferRelativeResize="0"/>
          <p:nvPr/>
        </p:nvPicPr>
        <p:blipFill rotWithShape="1">
          <a:blip r:embed="rId4">
            <a:alphaModFix/>
          </a:blip>
          <a:srcRect b="0" l="0" r="0" t="3737"/>
          <a:stretch/>
        </p:blipFill>
        <p:spPr>
          <a:xfrm>
            <a:off x="3779912" y="1484785"/>
            <a:ext cx="3988827" cy="2502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5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5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500"/>
                                        <p:tgtEl>
                                          <p:spTgt spid="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Effect filter="fade" transition="in">
                                      <p:cBhvr>
                                        <p:cTn dur="500"/>
                                        <p:tgtEl>
                                          <p:spTgt spid="2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4" st="4"/>
                                            </p:txEl>
                                          </p:spTgt>
                                        </p:tgtEl>
                                        <p:attrNameLst>
                                          <p:attrName>style.visibility</p:attrName>
                                        </p:attrNameLst>
                                      </p:cBhvr>
                                      <p:to>
                                        <p:strVal val="visible"/>
                                      </p:to>
                                    </p:set>
                                    <p:animEffect filter="fade" transition="in">
                                      <p:cBhvr>
                                        <p:cTn dur="500"/>
                                        <p:tgtEl>
                                          <p:spTgt spid="2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5" st="5"/>
                                            </p:txEl>
                                          </p:spTgt>
                                        </p:tgtEl>
                                        <p:attrNameLst>
                                          <p:attrName>style.visibility</p:attrName>
                                        </p:attrNameLst>
                                      </p:cBhvr>
                                      <p:to>
                                        <p:strVal val="visible"/>
                                      </p:to>
                                    </p:set>
                                    <p:animEffect filter="fade" transition="in">
                                      <p:cBhvr>
                                        <p:cTn dur="500"/>
                                        <p:tgtEl>
                                          <p:spTgt spid="2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6" st="6"/>
                                            </p:txEl>
                                          </p:spTgt>
                                        </p:tgtEl>
                                        <p:attrNameLst>
                                          <p:attrName>style.visibility</p:attrName>
                                        </p:attrNameLst>
                                      </p:cBhvr>
                                      <p:to>
                                        <p:strVal val="visible"/>
                                      </p:to>
                                    </p:set>
                                    <p:animEffect filter="fade" transition="in">
                                      <p:cBhvr>
                                        <p:cTn dur="500"/>
                                        <p:tgtEl>
                                          <p:spTgt spid="2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7" st="7"/>
                                            </p:txEl>
                                          </p:spTgt>
                                        </p:tgtEl>
                                        <p:attrNameLst>
                                          <p:attrName>style.visibility</p:attrName>
                                        </p:attrNameLst>
                                      </p:cBhvr>
                                      <p:to>
                                        <p:strVal val="visible"/>
                                      </p:to>
                                    </p:set>
                                    <p:animEffect filter="fade" transition="in">
                                      <p:cBhvr>
                                        <p:cTn dur="500"/>
                                        <p:tgtEl>
                                          <p:spTgt spid="2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8" st="8"/>
                                            </p:txEl>
                                          </p:spTgt>
                                        </p:tgtEl>
                                        <p:attrNameLst>
                                          <p:attrName>style.visibility</p:attrName>
                                        </p:attrNameLst>
                                      </p:cBhvr>
                                      <p:to>
                                        <p:strVal val="visible"/>
                                      </p:to>
                                    </p:set>
                                    <p:animEffect filter="fade" transition="in">
                                      <p:cBhvr>
                                        <p:cTn dur="500"/>
                                        <p:tgtEl>
                                          <p:spTgt spid="2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9" st="9"/>
                                            </p:txEl>
                                          </p:spTgt>
                                        </p:tgtEl>
                                        <p:attrNameLst>
                                          <p:attrName>style.visibility</p:attrName>
                                        </p:attrNameLst>
                                      </p:cBhvr>
                                      <p:to>
                                        <p:strVal val="visible"/>
                                      </p:to>
                                    </p:set>
                                    <p:animEffect filter="fade" transition="in">
                                      <p:cBhvr>
                                        <p:cTn dur="500"/>
                                        <p:tgtEl>
                                          <p:spTgt spid="2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479177" y="35239"/>
            <a:ext cx="7620000" cy="41805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88" name="Google Shape;288;p34"/>
          <p:cNvSpPr txBox="1"/>
          <p:nvPr>
            <p:ph idx="1" type="body"/>
          </p:nvPr>
        </p:nvSpPr>
        <p:spPr>
          <a:xfrm>
            <a:off x="457200" y="620688"/>
            <a:ext cx="7620000" cy="5780112"/>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l">
              <a:spcBef>
                <a:spcPts val="440"/>
              </a:spcBef>
              <a:spcAft>
                <a:spcPts val="0"/>
              </a:spcAft>
              <a:buSzPts val="2200"/>
              <a:buChar char="•"/>
            </a:pPr>
            <a:r>
              <a:rPr lang="en-US"/>
              <a:t>Each of the six classifiers will read the data vector from the initial phase and generate corresponding classification result. </a:t>
            </a:r>
            <a:endParaRPr/>
          </a:p>
          <a:p>
            <a:pPr indent="-228600" lvl="0" marL="342900" rtl="0" algn="l">
              <a:spcBef>
                <a:spcPts val="440"/>
              </a:spcBef>
              <a:spcAft>
                <a:spcPts val="0"/>
              </a:spcAft>
              <a:buSzPts val="2200"/>
              <a:buChar char="•"/>
            </a:pPr>
            <a:r>
              <a:rPr b="1" lang="en-US"/>
              <a:t>Finally,  the prediction result will be based on all of these six classification results in the final phase.</a:t>
            </a:r>
            <a:endParaRPr/>
          </a:p>
          <a:p>
            <a:pPr indent="-88900" lvl="0" marL="342900" rtl="0" algn="l">
              <a:spcBef>
                <a:spcPts val="440"/>
              </a:spcBef>
              <a:spcAft>
                <a:spcPts val="0"/>
              </a:spcAft>
              <a:buSzPts val="2200"/>
              <a:buNone/>
            </a:pPr>
            <a:r>
              <a:t/>
            </a:r>
            <a:endParaRPr/>
          </a:p>
        </p:txBody>
      </p:sp>
      <p:pic>
        <p:nvPicPr>
          <p:cNvPr id="289" name="Google Shape;289;p34"/>
          <p:cNvPicPr preferRelativeResize="0"/>
          <p:nvPr/>
        </p:nvPicPr>
        <p:blipFill rotWithShape="1">
          <a:blip r:embed="rId3">
            <a:alphaModFix/>
          </a:blip>
          <a:srcRect b="0" l="0" r="0" t="3737"/>
          <a:stretch/>
        </p:blipFill>
        <p:spPr>
          <a:xfrm>
            <a:off x="1115616" y="2743467"/>
            <a:ext cx="6264696" cy="39306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5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5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500"/>
                                        <p:tgtEl>
                                          <p:spTgt spid="2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Effect filter="fade" transition="in">
                                      <p:cBhvr>
                                        <p:cTn dur="500"/>
                                        <p:tgtEl>
                                          <p:spTgt spid="2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Biology: Protein structure prediction</a:t>
            </a:r>
            <a:endParaRPr/>
          </a:p>
        </p:txBody>
      </p:sp>
      <p:sp>
        <p:nvSpPr>
          <p:cNvPr id="295" name="Google Shape;295;p35"/>
          <p:cNvSpPr txBox="1"/>
          <p:nvPr>
            <p:ph idx="1" type="body"/>
          </p:nvPr>
        </p:nvSpPr>
        <p:spPr>
          <a:xfrm>
            <a:off x="457200" y="1196752"/>
            <a:ext cx="7620000" cy="5204048"/>
          </a:xfrm>
          <a:prstGeom prst="rect">
            <a:avLst/>
          </a:prstGeom>
          <a:gradFill>
            <a:gsLst>
              <a:gs pos="0">
                <a:schemeClr val="lt1"/>
              </a:gs>
              <a:gs pos="75000">
                <a:schemeClr val="lt1"/>
              </a:gs>
              <a:gs pos="100000">
                <a:srgbClr val="D8D8D8"/>
              </a:gs>
            </a:gsLst>
            <a:path path="circle">
              <a:fillToRect b="50%" l="50%" r="50%" t="50%"/>
            </a:path>
            <a:tileRect/>
          </a:grad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JEEVA PORTAL:</a:t>
            </a:r>
            <a:endParaRPr/>
          </a:p>
          <a:p>
            <a:pPr indent="-228600" lvl="0" marL="342900" rtl="0" algn="just">
              <a:lnSpc>
                <a:spcPct val="150000"/>
              </a:lnSpc>
              <a:spcBef>
                <a:spcPts val="0"/>
              </a:spcBef>
              <a:spcAft>
                <a:spcPts val="0"/>
              </a:spcAft>
              <a:buSzPts val="2200"/>
              <a:buChar char="•"/>
            </a:pPr>
            <a:r>
              <a:rPr lang="en-US"/>
              <a:t>This creates the opportunity to </a:t>
            </a:r>
            <a:r>
              <a:rPr b="1" lang="en-US"/>
              <a:t>sensibly reduce the computational time of the prediction</a:t>
            </a:r>
            <a:r>
              <a:rPr lang="en-US"/>
              <a:t>. </a:t>
            </a:r>
            <a:endParaRPr/>
          </a:p>
          <a:p>
            <a:pPr indent="-228600" lvl="0" marL="342900" rtl="0" algn="just">
              <a:lnSpc>
                <a:spcPct val="150000"/>
              </a:lnSpc>
              <a:spcBef>
                <a:spcPts val="0"/>
              </a:spcBef>
              <a:spcAft>
                <a:spcPts val="0"/>
              </a:spcAft>
              <a:buSzPts val="2200"/>
              <a:buChar char="•"/>
            </a:pPr>
            <a:r>
              <a:rPr b="1" lang="en-US"/>
              <a:t>The prediction algorithm is then translated into a task graph that is submitted to Aneka(scalable cloud middleware).</a:t>
            </a:r>
            <a:r>
              <a:rPr lang="en-US"/>
              <a:t> </a:t>
            </a:r>
            <a:endParaRPr/>
          </a:p>
          <a:p>
            <a:pPr indent="-228600" lvl="0" marL="342900" rtl="0" algn="just">
              <a:lnSpc>
                <a:spcPct val="150000"/>
              </a:lnSpc>
              <a:spcBef>
                <a:spcPts val="0"/>
              </a:spcBef>
              <a:spcAft>
                <a:spcPts val="0"/>
              </a:spcAft>
              <a:buSzPts val="2200"/>
              <a:buChar char="•"/>
            </a:pPr>
            <a:r>
              <a:rPr lang="en-US"/>
              <a:t>Once the task is completed, </a:t>
            </a:r>
            <a:r>
              <a:rPr b="1" lang="en-US"/>
              <a:t>the middleware makes the results available for visualization through the portal.</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5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5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500"/>
                                        <p:tgtEl>
                                          <p:spTgt spid="2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15000"/>
          </a:blip>
          <a:stretch>
            <a:fillRect/>
          </a:stretch>
        </a:blipFill>
      </p:bgPr>
    </p:bg>
    <p:spTree>
      <p:nvGrpSpPr>
        <p:cNvPr id="299" name="Shape 299"/>
        <p:cNvGrpSpPr/>
        <p:nvPr/>
      </p:nvGrpSpPr>
      <p:grpSpPr>
        <a:xfrm>
          <a:off x="0" y="0"/>
          <a:ext cx="0" cy="0"/>
          <a:chOff x="0" y="0"/>
          <a:chExt cx="0" cy="0"/>
        </a:xfrm>
      </p:grpSpPr>
      <p:sp>
        <p:nvSpPr>
          <p:cNvPr id="300" name="Google Shape;300;p3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Cambria"/>
              <a:buNone/>
            </a:pPr>
            <a:r>
              <a:rPr lang="en-US" sz="3600"/>
              <a:t>Biology: Protein structure prediction</a:t>
            </a:r>
            <a:endParaRPr/>
          </a:p>
        </p:txBody>
      </p:sp>
      <p:sp>
        <p:nvSpPr>
          <p:cNvPr id="301" name="Google Shape;301;p36"/>
          <p:cNvSpPr txBox="1"/>
          <p:nvPr>
            <p:ph idx="1" type="body"/>
          </p:nvPr>
        </p:nvSpPr>
        <p:spPr>
          <a:xfrm>
            <a:off x="457200" y="1412776"/>
            <a:ext cx="7620000" cy="49881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Aneka is a </a:t>
            </a:r>
            <a:r>
              <a:rPr b="1" lang="en-US"/>
              <a:t>platform and a framework for developing distributed applications on the Cloud. </a:t>
            </a:r>
            <a:endParaRPr b="1"/>
          </a:p>
          <a:p>
            <a:pPr indent="-228600" lvl="0" marL="342900" rtl="0" algn="just">
              <a:lnSpc>
                <a:spcPct val="150000"/>
              </a:lnSpc>
              <a:spcBef>
                <a:spcPts val="0"/>
              </a:spcBef>
              <a:spcAft>
                <a:spcPts val="0"/>
              </a:spcAft>
              <a:buSzPts val="2200"/>
              <a:buChar char="•"/>
            </a:pPr>
            <a:r>
              <a:rPr lang="en-US"/>
              <a:t>It harnesses the spare CPU cycles of a heterogeneous network of desktop PCs and servers or datacenters on demand.</a:t>
            </a:r>
            <a:endParaRPr/>
          </a:p>
          <a:p>
            <a:pPr indent="-228600" lvl="0" marL="342900" rtl="0" algn="just">
              <a:lnSpc>
                <a:spcPct val="150000"/>
              </a:lnSpc>
              <a:spcBef>
                <a:spcPts val="0"/>
              </a:spcBef>
              <a:spcAft>
                <a:spcPts val="0"/>
              </a:spcAft>
              <a:buSzPts val="2200"/>
              <a:buChar char="•"/>
            </a:pPr>
            <a:r>
              <a:rPr b="1" lang="en-US"/>
              <a:t>Aneka provides developers with a rich set of APIs </a:t>
            </a:r>
            <a:r>
              <a:rPr lang="en-US"/>
              <a:t>for transparently exploiting such resources and </a:t>
            </a:r>
            <a:r>
              <a:rPr b="1" lang="en-US"/>
              <a:t>expressing the business logic of applications by using the preferred programming abstractions. </a:t>
            </a:r>
            <a:endParaRPr/>
          </a:p>
          <a:p>
            <a:pPr indent="-88900" lvl="0" marL="342900" rtl="0" algn="just">
              <a:lnSpc>
                <a:spcPct val="150000"/>
              </a:lnSpc>
              <a:spcBef>
                <a:spcPts val="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500"/>
                                        <p:tgtEl>
                                          <p:spTgt spid="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Geoscience: satellite image processing</a:t>
            </a:r>
            <a:endParaRPr/>
          </a:p>
        </p:txBody>
      </p:sp>
      <p:sp>
        <p:nvSpPr>
          <p:cNvPr id="307" name="Google Shape;307;p37"/>
          <p:cNvSpPr txBox="1"/>
          <p:nvPr>
            <p:ph idx="1" type="body"/>
          </p:nvPr>
        </p:nvSpPr>
        <p:spPr>
          <a:xfrm>
            <a:off x="457200" y="1600200"/>
            <a:ext cx="7787208" cy="4925144"/>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Geoscience applications collect, produce, and analyze massive amounts of geospatial and nonspatial data. </a:t>
            </a:r>
            <a:endParaRPr/>
          </a:p>
          <a:p>
            <a:pPr indent="-228600" lvl="0" marL="342900" rtl="0" algn="just">
              <a:lnSpc>
                <a:spcPct val="150000"/>
              </a:lnSpc>
              <a:spcBef>
                <a:spcPts val="0"/>
              </a:spcBef>
              <a:spcAft>
                <a:spcPts val="0"/>
              </a:spcAft>
              <a:buSzPts val="2200"/>
              <a:buChar char="•"/>
            </a:pPr>
            <a:r>
              <a:rPr lang="en-US"/>
              <a:t>As the technology progresses and our planet becomes more instrumented </a:t>
            </a:r>
            <a:r>
              <a:rPr b="1" lang="en-US"/>
              <a:t>(i.e., through the deployment of sensors and satellites for monitoring), the volume of data that needs to be processed increases significantly.</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Geoscience: satellite image processing</a:t>
            </a:r>
            <a:endParaRPr/>
          </a:p>
        </p:txBody>
      </p:sp>
      <p:sp>
        <p:nvSpPr>
          <p:cNvPr id="313" name="Google Shape;313;p38"/>
          <p:cNvSpPr txBox="1"/>
          <p:nvPr>
            <p:ph idx="1" type="body"/>
          </p:nvPr>
        </p:nvSpPr>
        <p:spPr>
          <a:xfrm>
            <a:off x="457200" y="1600200"/>
            <a:ext cx="7787208" cy="4925144"/>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GIS applications </a:t>
            </a:r>
            <a:r>
              <a:rPr b="1" lang="en-US"/>
              <a:t>capture, store, manipulate, analyze, manage, and present all types of geographically referenced data.</a:t>
            </a:r>
            <a:endParaRPr/>
          </a:p>
          <a:p>
            <a:pPr indent="-228600" lvl="0" marL="342900" rtl="0" algn="just">
              <a:lnSpc>
                <a:spcPct val="150000"/>
              </a:lnSpc>
              <a:spcBef>
                <a:spcPts val="0"/>
              </a:spcBef>
              <a:spcAft>
                <a:spcPts val="0"/>
              </a:spcAft>
              <a:buSzPts val="2200"/>
              <a:buChar char="•"/>
            </a:pPr>
            <a:r>
              <a:rPr lang="en-US"/>
              <a:t>This type of information is now becoming increasingly relevant to a wide variety of application domains: </a:t>
            </a:r>
            <a:r>
              <a:rPr b="1" lang="en-US"/>
              <a:t>from advanced farming to civil security and natural resources management.</a:t>
            </a:r>
            <a:endParaRPr/>
          </a:p>
          <a:p>
            <a:pPr indent="-228600" lvl="0" marL="342900" rtl="0" algn="just">
              <a:lnSpc>
                <a:spcPct val="150000"/>
              </a:lnSpc>
              <a:spcBef>
                <a:spcPts val="0"/>
              </a:spcBef>
              <a:spcAft>
                <a:spcPts val="0"/>
              </a:spcAft>
              <a:buSzPts val="2200"/>
              <a:buChar char="•"/>
            </a:pPr>
            <a:r>
              <a:rPr lang="en-US"/>
              <a:t>As a result, </a:t>
            </a:r>
            <a:r>
              <a:rPr b="1" lang="en-US"/>
              <a:t>a considerable amount of geo-referenced data is ingested into computer systems for further processing and analysis</a:t>
            </a:r>
            <a:endParaRPr b="1"/>
          </a:p>
          <a:p>
            <a:pPr indent="-88900" lvl="0" marL="342900" rtl="0" algn="just">
              <a:lnSpc>
                <a:spcPct val="150000"/>
              </a:lnSpc>
              <a:spcBef>
                <a:spcPts val="0"/>
              </a:spcBef>
              <a:spcAft>
                <a:spcPts val="0"/>
              </a:spcAft>
              <a:buSzPts val="22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Geoscience: satellite image processing</a:t>
            </a:r>
            <a:endParaRPr/>
          </a:p>
        </p:txBody>
      </p:sp>
      <p:sp>
        <p:nvSpPr>
          <p:cNvPr id="319" name="Google Shape;319;p39"/>
          <p:cNvSpPr txBox="1"/>
          <p:nvPr>
            <p:ph idx="1" type="body"/>
          </p:nvPr>
        </p:nvSpPr>
        <p:spPr>
          <a:xfrm>
            <a:off x="457200" y="1600200"/>
            <a:ext cx="7787208" cy="4925144"/>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b="1" lang="en-US"/>
              <a:t>Satellite remote sensing generates hundreds of gigabytes of raw images </a:t>
            </a:r>
            <a:r>
              <a:rPr lang="en-US"/>
              <a:t>that need to be further processed to become the basis of several different GIS products. </a:t>
            </a:r>
            <a:endParaRPr/>
          </a:p>
          <a:p>
            <a:pPr indent="-228600" lvl="0" marL="342900" rtl="0" algn="just">
              <a:lnSpc>
                <a:spcPct val="150000"/>
              </a:lnSpc>
              <a:spcBef>
                <a:spcPts val="0"/>
              </a:spcBef>
              <a:spcAft>
                <a:spcPts val="0"/>
              </a:spcAft>
              <a:buSzPts val="2200"/>
              <a:buChar char="•"/>
            </a:pPr>
            <a:r>
              <a:rPr lang="en-US"/>
              <a:t>This process requires both </a:t>
            </a:r>
            <a:r>
              <a:rPr b="1" lang="en-US"/>
              <a:t>I/O and compute-intensive tasks. </a:t>
            </a:r>
            <a:endParaRPr b="1"/>
          </a:p>
          <a:p>
            <a:pPr indent="-228600" lvl="0" marL="342900" rtl="0" algn="just">
              <a:lnSpc>
                <a:spcPct val="150000"/>
              </a:lnSpc>
              <a:spcBef>
                <a:spcPts val="0"/>
              </a:spcBef>
              <a:spcAft>
                <a:spcPts val="0"/>
              </a:spcAft>
              <a:buSzPts val="2200"/>
              <a:buChar char="•"/>
            </a:pPr>
            <a:r>
              <a:rPr lang="en-US"/>
              <a:t>Large images need to be </a:t>
            </a:r>
            <a:r>
              <a:rPr b="1" lang="en-US"/>
              <a:t>moved from a ground station’s local storage to compute facilities, where several transformations and corrections are applied</a:t>
            </a:r>
            <a:r>
              <a:rPr lang="en-US"/>
              <a:t>. Cloud computing provides the appropriate infrastructure to support such application scenarios.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pic>
        <p:nvPicPr>
          <p:cNvPr id="325" name="Google Shape;325;p40"/>
          <p:cNvPicPr preferRelativeResize="0"/>
          <p:nvPr/>
        </p:nvPicPr>
        <p:blipFill rotWithShape="1">
          <a:blip r:embed="rId3">
            <a:alphaModFix/>
          </a:blip>
          <a:srcRect b="0" l="0" r="0" t="0"/>
          <a:stretch/>
        </p:blipFill>
        <p:spPr>
          <a:xfrm>
            <a:off x="0" y="116632"/>
            <a:ext cx="8460432" cy="67413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03" name="Google Shape;103;p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b="1" lang="en-US"/>
              <a:t>Healthcare</a:t>
            </a:r>
            <a:r>
              <a:rPr lang="en-US"/>
              <a:t> is a </a:t>
            </a:r>
            <a:r>
              <a:rPr b="1" lang="en-US"/>
              <a:t>domain in which computer technology has found several and diverse applications</a:t>
            </a:r>
            <a:r>
              <a:rPr lang="en-US"/>
              <a:t>: </a:t>
            </a:r>
            <a:endParaRPr/>
          </a:p>
          <a:p>
            <a:pPr indent="-228600" lvl="0" marL="342900" rtl="0" algn="just">
              <a:lnSpc>
                <a:spcPct val="150000"/>
              </a:lnSpc>
              <a:spcBef>
                <a:spcPts val="440"/>
              </a:spcBef>
              <a:spcAft>
                <a:spcPts val="0"/>
              </a:spcAft>
              <a:buSzPts val="2200"/>
              <a:buChar char="•"/>
            </a:pPr>
            <a:r>
              <a:rPr lang="en-US"/>
              <a:t>from supporting the business functions </a:t>
            </a:r>
            <a:r>
              <a:rPr b="1" lang="en-US">
                <a:solidFill>
                  <a:srgbClr val="FF0000"/>
                </a:solidFill>
              </a:rPr>
              <a:t>to assisting scientists in developing solutions to cure diseases. </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457200" y="274638"/>
            <a:ext cx="3898776"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A cloud environment for satellite data processing. </a:t>
            </a:r>
            <a:endParaRPr/>
          </a:p>
        </p:txBody>
      </p:sp>
      <p:sp>
        <p:nvSpPr>
          <p:cNvPr id="331" name="Google Shape;331;p41"/>
          <p:cNvSpPr txBox="1"/>
          <p:nvPr>
            <p:ph idx="1" type="body"/>
          </p:nvPr>
        </p:nvSpPr>
        <p:spPr>
          <a:xfrm>
            <a:off x="457200" y="1958752"/>
            <a:ext cx="3826800" cy="52041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A cloud-based implemen- tation of such a workflow has been </a:t>
            </a:r>
            <a:r>
              <a:rPr b="1" lang="en-US"/>
              <a:t>developed by the Department of Space, Government of India </a:t>
            </a:r>
            <a:endParaRPr b="1"/>
          </a:p>
        </p:txBody>
      </p:sp>
      <p:pic>
        <p:nvPicPr>
          <p:cNvPr id="332" name="Google Shape;332;p41"/>
          <p:cNvPicPr preferRelativeResize="0"/>
          <p:nvPr/>
        </p:nvPicPr>
        <p:blipFill rotWithShape="1">
          <a:blip r:embed="rId3">
            <a:alphaModFix/>
          </a:blip>
          <a:srcRect b="0" l="0" r="0" t="0"/>
          <a:stretch/>
        </p:blipFill>
        <p:spPr>
          <a:xfrm>
            <a:off x="4860032" y="116632"/>
            <a:ext cx="3600400" cy="6480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500"/>
                                        <p:tgtEl>
                                          <p:spTgt spid="33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457200" y="122250"/>
            <a:ext cx="44829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Geoscience: satellite image processing</a:t>
            </a:r>
            <a:endParaRPr/>
          </a:p>
        </p:txBody>
      </p:sp>
      <p:sp>
        <p:nvSpPr>
          <p:cNvPr id="338" name="Google Shape;338;p42"/>
          <p:cNvSpPr txBox="1"/>
          <p:nvPr>
            <p:ph idx="1" type="body"/>
          </p:nvPr>
        </p:nvSpPr>
        <p:spPr>
          <a:xfrm>
            <a:off x="457200" y="1196752"/>
            <a:ext cx="3826800" cy="5204100"/>
          </a:xfrm>
          <a:prstGeom prst="rect">
            <a:avLst/>
          </a:prstGeom>
          <a:noFill/>
          <a:ln>
            <a:noFill/>
          </a:ln>
        </p:spPr>
        <p:txBody>
          <a:bodyPr anchorCtr="0" anchor="t" bIns="45700" lIns="91425" spcFirstLastPara="1" rIns="91425" wrap="square" tIns="45700">
            <a:normAutofit fontScale="77500" lnSpcReduction="20000"/>
          </a:bodyPr>
          <a:lstStyle/>
          <a:p>
            <a:pPr indent="-228600" lvl="0" marL="342900" rtl="0" algn="just">
              <a:lnSpc>
                <a:spcPct val="150000"/>
              </a:lnSpc>
              <a:spcBef>
                <a:spcPts val="0"/>
              </a:spcBef>
              <a:spcAft>
                <a:spcPts val="0"/>
              </a:spcAft>
              <a:buSzPct val="100000"/>
              <a:buChar char="•"/>
            </a:pPr>
            <a:r>
              <a:rPr lang="en-US"/>
              <a:t>A </a:t>
            </a:r>
            <a:r>
              <a:rPr b="1" lang="en-US"/>
              <a:t>SaaS</a:t>
            </a:r>
            <a:r>
              <a:rPr lang="en-US"/>
              <a:t> application provides a collection of services for such tasks </a:t>
            </a:r>
            <a:r>
              <a:rPr b="1" lang="en-US"/>
              <a:t>as geocode generation and data visualization. </a:t>
            </a:r>
            <a:endParaRPr b="1"/>
          </a:p>
          <a:p>
            <a:pPr indent="-228600" lvl="0" marL="342900" rtl="0" algn="just">
              <a:lnSpc>
                <a:spcPct val="150000"/>
              </a:lnSpc>
              <a:spcBef>
                <a:spcPts val="0"/>
              </a:spcBef>
              <a:spcAft>
                <a:spcPts val="0"/>
              </a:spcAft>
              <a:buSzPct val="100000"/>
              <a:buChar char="•"/>
            </a:pPr>
            <a:r>
              <a:rPr lang="en-US"/>
              <a:t>At </a:t>
            </a:r>
            <a:r>
              <a:rPr b="1" lang="en-US"/>
              <a:t>the PaaS level</a:t>
            </a:r>
            <a:r>
              <a:rPr lang="en-US"/>
              <a:t>, Aneka controls the </a:t>
            </a:r>
            <a:r>
              <a:rPr b="1" lang="en-US"/>
              <a:t>importing of data into the virtualized infrastructure and the execution of image-processing tasks that produce the desired outcome from raw satellite images.</a:t>
            </a:r>
            <a:endParaRPr/>
          </a:p>
          <a:p>
            <a:pPr indent="-228600" lvl="0" marL="342900" rtl="0" algn="just">
              <a:lnSpc>
                <a:spcPct val="150000"/>
              </a:lnSpc>
              <a:spcBef>
                <a:spcPts val="0"/>
              </a:spcBef>
              <a:spcAft>
                <a:spcPts val="0"/>
              </a:spcAft>
              <a:buSzPct val="100000"/>
              <a:buChar char="•"/>
            </a:pPr>
            <a:r>
              <a:rPr lang="en-US"/>
              <a:t> The </a:t>
            </a:r>
            <a:r>
              <a:rPr b="1" lang="en-US"/>
              <a:t>platform leverages a Xen private </a:t>
            </a:r>
            <a:r>
              <a:rPr lang="en-US"/>
              <a:t>cloud and </a:t>
            </a:r>
            <a:r>
              <a:rPr b="1" lang="en-US"/>
              <a:t>the Aneka technology </a:t>
            </a:r>
            <a:r>
              <a:rPr lang="en-US"/>
              <a:t>to dynamically provision the required resources (i.e., grow or shrink) on demand</a:t>
            </a:r>
            <a:endParaRPr/>
          </a:p>
        </p:txBody>
      </p:sp>
      <p:pic>
        <p:nvPicPr>
          <p:cNvPr id="339" name="Google Shape;339;p42"/>
          <p:cNvPicPr preferRelativeResize="0"/>
          <p:nvPr/>
        </p:nvPicPr>
        <p:blipFill rotWithShape="1">
          <a:blip r:embed="rId3">
            <a:alphaModFix/>
          </a:blip>
          <a:srcRect b="0" l="0" r="0" t="0"/>
          <a:stretch/>
        </p:blipFill>
        <p:spPr>
          <a:xfrm>
            <a:off x="4860032" y="116632"/>
            <a:ext cx="3600400" cy="6480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500"/>
                                        <p:tgtEl>
                                          <p:spTgt spid="3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Effect filter="fade" transition="in">
                                      <p:cBhvr>
                                        <p:cTn dur="500"/>
                                        <p:tgtEl>
                                          <p:spTgt spid="3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Effect filter="fade" transition="in">
                                      <p:cBhvr>
                                        <p:cTn dur="500"/>
                                        <p:tgtEl>
                                          <p:spTgt spid="3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539552" y="3212976"/>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Business and Consumer Applications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350" name="Google Shape;350;p4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CRM and ERP 	</a:t>
            </a:r>
            <a:endParaRPr/>
          </a:p>
          <a:p>
            <a:pPr indent="-228600" lvl="0" marL="342900" rtl="0" algn="l">
              <a:spcBef>
                <a:spcPts val="440"/>
              </a:spcBef>
              <a:spcAft>
                <a:spcPts val="0"/>
              </a:spcAft>
              <a:buSzPts val="2200"/>
              <a:buChar char="•"/>
            </a:pPr>
            <a:r>
              <a:rPr lang="en-US"/>
              <a:t>Productivity 	</a:t>
            </a:r>
            <a:endParaRPr/>
          </a:p>
          <a:p>
            <a:pPr indent="-228600" lvl="0" marL="342900" rtl="0" algn="l">
              <a:spcBef>
                <a:spcPts val="440"/>
              </a:spcBef>
              <a:spcAft>
                <a:spcPts val="0"/>
              </a:spcAft>
              <a:buSzPts val="2200"/>
              <a:buChar char="•"/>
            </a:pPr>
            <a:r>
              <a:rPr lang="en-US"/>
              <a:t>Social Networking 	</a:t>
            </a:r>
            <a:endParaRPr/>
          </a:p>
          <a:p>
            <a:pPr indent="-228600" lvl="0" marL="342900" rtl="0" algn="l">
              <a:spcBef>
                <a:spcPts val="440"/>
              </a:spcBef>
              <a:spcAft>
                <a:spcPts val="0"/>
              </a:spcAft>
              <a:buSzPts val="2200"/>
              <a:buChar char="•"/>
            </a:pPr>
            <a:r>
              <a:rPr lang="en-US"/>
              <a:t>Media Applications 	</a:t>
            </a:r>
            <a:endParaRPr/>
          </a:p>
          <a:p>
            <a:pPr indent="-228600" lvl="0" marL="342900" rtl="0" algn="l">
              <a:spcBef>
                <a:spcPts val="440"/>
              </a:spcBef>
              <a:spcAft>
                <a:spcPts val="0"/>
              </a:spcAft>
              <a:buSzPts val="2200"/>
              <a:buChar char="•"/>
            </a:pPr>
            <a:r>
              <a:rPr lang="en-US"/>
              <a:t>Multiplayer Online Gaming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CRM and ERP</a:t>
            </a:r>
            <a:endParaRPr/>
          </a:p>
        </p:txBody>
      </p:sp>
      <p:sp>
        <p:nvSpPr>
          <p:cNvPr id="356" name="Google Shape;356;p4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lnSpcReduction="10000"/>
          </a:bodyPr>
          <a:lstStyle/>
          <a:p>
            <a:pPr indent="-228600" lvl="0" marL="342900" rtl="0" algn="just">
              <a:spcBef>
                <a:spcPts val="0"/>
              </a:spcBef>
              <a:spcAft>
                <a:spcPts val="0"/>
              </a:spcAft>
              <a:buSzPts val="2200"/>
              <a:buChar char="•"/>
            </a:pPr>
            <a:r>
              <a:rPr b="1" lang="en-US"/>
              <a:t>What is CRM?</a:t>
            </a:r>
            <a:r>
              <a:rPr lang="en-US"/>
              <a:t> </a:t>
            </a:r>
            <a:endParaRPr/>
          </a:p>
          <a:p>
            <a:pPr indent="-228600" lvl="0" marL="342900" rtl="0" algn="just">
              <a:spcBef>
                <a:spcPts val="440"/>
              </a:spcBef>
              <a:spcAft>
                <a:spcPts val="0"/>
              </a:spcAft>
              <a:buSzPts val="2200"/>
              <a:buChar char="•"/>
            </a:pPr>
            <a:r>
              <a:rPr lang="en-US"/>
              <a:t>CRM stands for </a:t>
            </a:r>
            <a:r>
              <a:rPr b="1" lang="en-US"/>
              <a:t>Customer Relationship Management </a:t>
            </a:r>
            <a:r>
              <a:rPr lang="en-US"/>
              <a:t>and is a software that is hosted in cloud so that the users can access the information using internet. </a:t>
            </a:r>
            <a:endParaRPr/>
          </a:p>
          <a:p>
            <a:pPr indent="-228600" lvl="0" marL="342900" rtl="0" algn="just">
              <a:spcBef>
                <a:spcPts val="440"/>
              </a:spcBef>
              <a:spcAft>
                <a:spcPts val="0"/>
              </a:spcAft>
              <a:buSzPts val="2200"/>
              <a:buChar char="•"/>
            </a:pPr>
            <a:r>
              <a:rPr lang="en-US"/>
              <a:t>CRM </a:t>
            </a:r>
            <a:r>
              <a:rPr b="1" lang="en-US"/>
              <a:t>can be easily moved to the cloud, thus the possibility of having access to your business and customer data from everywhere and from any device</a:t>
            </a:r>
            <a:r>
              <a:rPr lang="en-US"/>
              <a:t>, has fostered the spread of cloud CRM applications </a:t>
            </a:r>
            <a:endParaRPr/>
          </a:p>
          <a:p>
            <a:pPr indent="-228600" lvl="0" marL="342900" rtl="0" algn="just">
              <a:spcBef>
                <a:spcPts val="440"/>
              </a:spcBef>
              <a:spcAft>
                <a:spcPts val="0"/>
              </a:spcAft>
              <a:buSzPts val="2200"/>
              <a:buChar char="•"/>
            </a:pPr>
            <a:r>
              <a:rPr lang="en-US"/>
              <a:t>CRM software provides high level of security and scalability to its users and can be easily used on mobile phones to access the data.</a:t>
            </a:r>
            <a:endParaRPr/>
          </a:p>
          <a:p>
            <a:pPr indent="-228600" lvl="0" marL="342900" rtl="0" algn="just">
              <a:spcBef>
                <a:spcPts val="440"/>
              </a:spcBef>
              <a:spcAft>
                <a:spcPts val="0"/>
              </a:spcAft>
              <a:buSzPts val="2200"/>
              <a:buChar char="•"/>
            </a:pPr>
            <a:r>
              <a:rPr lang="en-US"/>
              <a:t>Some of the major CRM vendors include Oracle Siebel, Mothernode CRM, Microsoft Dynamics CRM, Infor CRM, SAGE CRM, NetSuite CRM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5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500"/>
                                        <p:tgtEl>
                                          <p:spTgt spid="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Effect filter="fade" transition="in">
                                      <p:cBhvr>
                                        <p:cTn dur="500"/>
                                        <p:tgtEl>
                                          <p:spTgt spid="3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animEffect filter="fade" transition="in">
                                      <p:cBhvr>
                                        <p:cTn dur="500"/>
                                        <p:tgtEl>
                                          <p:spTgt spid="3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4" st="4"/>
                                            </p:txEl>
                                          </p:spTgt>
                                        </p:tgtEl>
                                        <p:attrNameLst>
                                          <p:attrName>style.visibility</p:attrName>
                                        </p:attrNameLst>
                                      </p:cBhvr>
                                      <p:to>
                                        <p:strVal val="visible"/>
                                      </p:to>
                                    </p:set>
                                    <p:animEffect filter="fade" transition="in">
                                      <p:cBhvr>
                                        <p:cTn dur="500"/>
                                        <p:tgtEl>
                                          <p:spTgt spid="3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CRM and ERP</a:t>
            </a:r>
            <a:endParaRPr/>
          </a:p>
        </p:txBody>
      </p:sp>
      <p:sp>
        <p:nvSpPr>
          <p:cNvPr id="362" name="Google Shape;362;p4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b="1" lang="en-US"/>
              <a:t>What is CRM?</a:t>
            </a:r>
            <a:r>
              <a:rPr lang="en-US"/>
              <a:t> </a:t>
            </a:r>
            <a:endParaRPr/>
          </a:p>
          <a:p>
            <a:pPr indent="-228600" lvl="0" marL="342900" rtl="0" algn="just">
              <a:spcBef>
                <a:spcPts val="440"/>
              </a:spcBef>
              <a:spcAft>
                <a:spcPts val="0"/>
              </a:spcAft>
              <a:buSzPts val="2200"/>
              <a:buChar char="•"/>
            </a:pPr>
            <a:r>
              <a:rPr lang="en-US"/>
              <a:t>CRM stands for “Customer Relationship Management” and is a software system that helps business owners </a:t>
            </a:r>
            <a:r>
              <a:rPr b="1" lang="en-US"/>
              <a:t>easily track all communications and nurture relationships with their leads and clients.</a:t>
            </a:r>
            <a:endParaRPr/>
          </a:p>
          <a:p>
            <a:pPr indent="-228600" lvl="0" marL="342900" rtl="0" algn="just">
              <a:spcBef>
                <a:spcPts val="440"/>
              </a:spcBef>
              <a:spcAft>
                <a:spcPts val="0"/>
              </a:spcAft>
              <a:buSzPts val="2200"/>
              <a:buChar char="•"/>
            </a:pPr>
            <a:r>
              <a:rPr b="1" lang="en-US"/>
              <a:t>A CRM consolidates all communications (form fills, calls, emails, text messages, and meetings), documents, quotes, purchases, and tasks associated with each lead and client. Your entire team can access those details at the right time–to close a sale or deliver outstanding service.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500"/>
                                        <p:tgtEl>
                                          <p:spTgt spid="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500"/>
                                        <p:tgtEl>
                                          <p:spTgt spid="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500"/>
                                        <p:tgtEl>
                                          <p:spTgt spid="3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CRM and ERP</a:t>
            </a:r>
            <a:endParaRPr/>
          </a:p>
        </p:txBody>
      </p:sp>
      <p:sp>
        <p:nvSpPr>
          <p:cNvPr id="368" name="Google Shape;368;p4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b="1" lang="en-US"/>
              <a:t>Advantages:</a:t>
            </a:r>
            <a:r>
              <a:rPr lang="en-US"/>
              <a:t> </a:t>
            </a:r>
            <a:endParaRPr/>
          </a:p>
          <a:p>
            <a:pPr indent="-228600" lvl="0" marL="342900" rtl="0" algn="l">
              <a:spcBef>
                <a:spcPts val="440"/>
              </a:spcBef>
              <a:spcAft>
                <a:spcPts val="0"/>
              </a:spcAft>
              <a:buSzPts val="2200"/>
              <a:buChar char="•"/>
            </a:pPr>
            <a:r>
              <a:rPr lang="en-US"/>
              <a:t>High reliability and scalability</a:t>
            </a:r>
            <a:endParaRPr/>
          </a:p>
          <a:p>
            <a:pPr indent="-228600" lvl="0" marL="342900" rtl="0" algn="l">
              <a:spcBef>
                <a:spcPts val="440"/>
              </a:spcBef>
              <a:spcAft>
                <a:spcPts val="0"/>
              </a:spcAft>
              <a:buSzPts val="2200"/>
              <a:buChar char="•"/>
            </a:pPr>
            <a:r>
              <a:rPr b="1" lang="en-US"/>
              <a:t>Easy to use</a:t>
            </a:r>
            <a:endParaRPr/>
          </a:p>
          <a:p>
            <a:pPr indent="-228600" lvl="0" marL="342900" rtl="0" algn="l">
              <a:spcBef>
                <a:spcPts val="440"/>
              </a:spcBef>
              <a:spcAft>
                <a:spcPts val="0"/>
              </a:spcAft>
              <a:buSzPts val="2200"/>
              <a:buChar char="•"/>
            </a:pPr>
            <a:r>
              <a:rPr b="1" lang="en-US"/>
              <a:t>Highly secured</a:t>
            </a:r>
            <a:endParaRPr/>
          </a:p>
          <a:p>
            <a:pPr indent="-228600" lvl="0" marL="342900" rtl="0" algn="l">
              <a:spcBef>
                <a:spcPts val="440"/>
              </a:spcBef>
              <a:spcAft>
                <a:spcPts val="0"/>
              </a:spcAft>
              <a:buSzPts val="2200"/>
              <a:buChar char="•"/>
            </a:pPr>
            <a:r>
              <a:rPr lang="en-US"/>
              <a:t>Provides flexibility to users and service providers</a:t>
            </a:r>
            <a:endParaRPr/>
          </a:p>
          <a:p>
            <a:pPr indent="-228600" lvl="0" marL="342900" rtl="0" algn="l">
              <a:spcBef>
                <a:spcPts val="440"/>
              </a:spcBef>
              <a:spcAft>
                <a:spcPts val="0"/>
              </a:spcAft>
              <a:buSzPts val="2200"/>
              <a:buChar char="•"/>
            </a:pPr>
            <a:r>
              <a:rPr b="1" lang="en-US"/>
              <a:t>Easily accessible</a:t>
            </a:r>
            <a:endParaRPr/>
          </a:p>
          <a:p>
            <a:pPr indent="-88900" lvl="0" marL="342900" rtl="0" algn="l">
              <a:spcBef>
                <a:spcPts val="440"/>
              </a:spcBef>
              <a:spcAft>
                <a:spcPts val="0"/>
              </a:spcAft>
              <a:buSzPts val="2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467544" y="188640"/>
            <a:ext cx="7620000"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CRM and ERP</a:t>
            </a:r>
            <a:endParaRPr sz="3200"/>
          </a:p>
        </p:txBody>
      </p:sp>
      <p:sp>
        <p:nvSpPr>
          <p:cNvPr id="374" name="Google Shape;374;p48"/>
          <p:cNvSpPr txBox="1"/>
          <p:nvPr>
            <p:ph idx="1" type="body"/>
          </p:nvPr>
        </p:nvSpPr>
        <p:spPr>
          <a:xfrm>
            <a:off x="457200" y="836712"/>
            <a:ext cx="7620000" cy="5688632"/>
          </a:xfrm>
          <a:prstGeom prst="rect">
            <a:avLst/>
          </a:prstGeom>
          <a:noFill/>
          <a:ln>
            <a:noFill/>
          </a:ln>
        </p:spPr>
        <p:txBody>
          <a:bodyPr anchorCtr="0" anchor="t" bIns="45700" lIns="91425" spcFirstLastPara="1" rIns="91425" wrap="square" tIns="45700">
            <a:normAutofit/>
          </a:bodyPr>
          <a:lstStyle/>
          <a:p>
            <a:pPr indent="0" lvl="0" marL="114300" rtl="0" algn="l">
              <a:lnSpc>
                <a:spcPct val="150000"/>
              </a:lnSpc>
              <a:spcBef>
                <a:spcPts val="0"/>
              </a:spcBef>
              <a:spcAft>
                <a:spcPts val="0"/>
              </a:spcAft>
              <a:buSzPts val="2200"/>
              <a:buNone/>
            </a:pPr>
            <a:r>
              <a:rPr b="1" lang="en-US"/>
              <a:t>What is ERP?</a:t>
            </a:r>
            <a:r>
              <a:rPr lang="en-US"/>
              <a:t> </a:t>
            </a:r>
            <a:endParaRPr/>
          </a:p>
          <a:p>
            <a:pPr indent="-228600" lvl="0" marL="342900" rtl="0" algn="l">
              <a:lnSpc>
                <a:spcPct val="150000"/>
              </a:lnSpc>
              <a:spcBef>
                <a:spcPts val="0"/>
              </a:spcBef>
              <a:spcAft>
                <a:spcPts val="0"/>
              </a:spcAft>
              <a:buSzPts val="2200"/>
              <a:buChar char="•"/>
            </a:pPr>
            <a:r>
              <a:rPr lang="en-US"/>
              <a:t>ERP is an abbreviation for </a:t>
            </a:r>
            <a:r>
              <a:rPr b="1" lang="en-US"/>
              <a:t>Entity Resource Planning </a:t>
            </a:r>
            <a:r>
              <a:rPr lang="en-US"/>
              <a:t>and is a software similar to CRM that is hosted on cloud servers which </a:t>
            </a:r>
            <a:r>
              <a:rPr b="1" lang="en-US"/>
              <a:t>helps the enterprises to manage and manipulate their business data</a:t>
            </a:r>
            <a:r>
              <a:rPr lang="en-US"/>
              <a:t> as per their needs and user requirements.</a:t>
            </a:r>
            <a:endParaRPr/>
          </a:p>
          <a:p>
            <a:pPr indent="-88900" lvl="0" marL="342900" rtl="0" algn="l">
              <a:lnSpc>
                <a:spcPct val="150000"/>
              </a:lnSpc>
              <a:spcBef>
                <a:spcPts val="0"/>
              </a:spcBef>
              <a:spcAft>
                <a:spcPts val="0"/>
              </a:spcAft>
              <a:buSzPts val="2200"/>
              <a:buNone/>
            </a:pPr>
            <a:r>
              <a:t/>
            </a:r>
            <a:endParaRPr b="1"/>
          </a:p>
          <a:p>
            <a:pPr indent="-228600" lvl="0" marL="342900" rtl="0" algn="l">
              <a:lnSpc>
                <a:spcPct val="150000"/>
              </a:lnSpc>
              <a:spcBef>
                <a:spcPts val="0"/>
              </a:spcBef>
              <a:spcAft>
                <a:spcPts val="0"/>
              </a:spcAft>
              <a:buSzPts val="2200"/>
              <a:buChar char="•"/>
            </a:pPr>
            <a:r>
              <a:rPr b="1" lang="en-US"/>
              <a:t>ERP systems integrate several aspects of an enterprise: finance and accounting, human resources, manufacturing, supply chain management, project management, and CRM</a:t>
            </a:r>
            <a:r>
              <a:rPr lang="en-US"/>
              <a:t>.</a:t>
            </a:r>
            <a:endParaRPr/>
          </a:p>
          <a:p>
            <a:pPr indent="-228600" lvl="0" marL="342900" rtl="0" algn="l">
              <a:lnSpc>
                <a:spcPct val="150000"/>
              </a:lnSpc>
              <a:spcBef>
                <a:spcPts val="0"/>
              </a:spcBef>
              <a:spcAft>
                <a:spcPts val="0"/>
              </a:spcAft>
              <a:buSzPts val="2200"/>
              <a:buChar char="•"/>
            </a:pPr>
            <a:r>
              <a:rPr lang="en-US"/>
              <a: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5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5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500"/>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500"/>
                                        <p:tgtEl>
                                          <p:spTgt spid="3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500"/>
                                        <p:tgtEl>
                                          <p:spTgt spid="3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467544" y="188640"/>
            <a:ext cx="7620000"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Cambria"/>
              <a:buNone/>
            </a:pPr>
            <a:r>
              <a:rPr lang="en-US" sz="3200"/>
              <a:t>CRM and ERP</a:t>
            </a:r>
            <a:endParaRPr sz="3200"/>
          </a:p>
        </p:txBody>
      </p:sp>
      <p:sp>
        <p:nvSpPr>
          <p:cNvPr id="380" name="Google Shape;380;p49"/>
          <p:cNvSpPr txBox="1"/>
          <p:nvPr>
            <p:ph idx="1" type="body"/>
          </p:nvPr>
        </p:nvSpPr>
        <p:spPr>
          <a:xfrm>
            <a:off x="457200" y="836712"/>
            <a:ext cx="7620000" cy="5688632"/>
          </a:xfrm>
          <a:prstGeom prst="rect">
            <a:avLst/>
          </a:prstGeom>
          <a:noFill/>
          <a:ln>
            <a:noFill/>
          </a:ln>
        </p:spPr>
        <p:txBody>
          <a:bodyPr anchorCtr="0" anchor="t" bIns="45700" lIns="91425" spcFirstLastPara="1" rIns="91425" wrap="square" tIns="45700">
            <a:normAutofit/>
          </a:bodyPr>
          <a:lstStyle/>
          <a:p>
            <a:pPr indent="0" lvl="0" marL="114300" rtl="0" algn="l">
              <a:lnSpc>
                <a:spcPct val="150000"/>
              </a:lnSpc>
              <a:spcBef>
                <a:spcPts val="0"/>
              </a:spcBef>
              <a:spcAft>
                <a:spcPts val="0"/>
              </a:spcAft>
              <a:buSzPts val="2200"/>
              <a:buNone/>
            </a:pPr>
            <a:r>
              <a:rPr b="1" lang="en-US"/>
              <a:t>What is ERP?</a:t>
            </a:r>
            <a:r>
              <a:rPr lang="en-US"/>
              <a:t> </a:t>
            </a:r>
            <a:endParaRPr/>
          </a:p>
          <a:p>
            <a:pPr indent="-228600" lvl="0" marL="342900" rtl="0" algn="l">
              <a:lnSpc>
                <a:spcPct val="150000"/>
              </a:lnSpc>
              <a:spcBef>
                <a:spcPts val="0"/>
              </a:spcBef>
              <a:spcAft>
                <a:spcPts val="0"/>
              </a:spcAft>
              <a:buSzPts val="2200"/>
              <a:buChar char="•"/>
            </a:pPr>
            <a:r>
              <a:rPr lang="en-US"/>
              <a:t>ERP software follows pay per use methodologies of payment, that is </a:t>
            </a:r>
            <a:r>
              <a:rPr b="1" lang="en-US"/>
              <a:t>at the end of the month, the enterprise pay the amount as per the cloud resources utilized by them</a:t>
            </a:r>
            <a:r>
              <a:rPr lang="en-US"/>
              <a:t>.</a:t>
            </a:r>
            <a:endParaRPr/>
          </a:p>
          <a:p>
            <a:pPr indent="-88900" lvl="0" marL="342900" rtl="0" algn="l">
              <a:lnSpc>
                <a:spcPct val="150000"/>
              </a:lnSpc>
              <a:spcBef>
                <a:spcPts val="0"/>
              </a:spcBef>
              <a:spcAft>
                <a:spcPts val="0"/>
              </a:spcAft>
              <a:buSzPts val="2200"/>
              <a:buNone/>
            </a:pPr>
            <a:r>
              <a:t/>
            </a:r>
            <a:endParaRPr/>
          </a:p>
          <a:p>
            <a:pPr indent="-228600" lvl="0" marL="342900" rtl="0" algn="l">
              <a:lnSpc>
                <a:spcPct val="150000"/>
              </a:lnSpc>
              <a:spcBef>
                <a:spcPts val="0"/>
              </a:spcBef>
              <a:spcAft>
                <a:spcPts val="0"/>
              </a:spcAft>
              <a:buSzPts val="2200"/>
              <a:buChar char="•"/>
            </a:pPr>
            <a:r>
              <a:rPr lang="en-US"/>
              <a:t>There are various ERP vendors available like </a:t>
            </a:r>
            <a:r>
              <a:rPr b="1" lang="en-US"/>
              <a:t>Oracle, SAP, Epicor, SAGE, Microsoft Dynamics, Lawson Softwares and many more.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5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5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5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500"/>
                                        <p:tgtEl>
                                          <p:spTgt spid="3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CRM and ERP</a:t>
            </a:r>
            <a:endParaRPr/>
          </a:p>
        </p:txBody>
      </p:sp>
      <p:sp>
        <p:nvSpPr>
          <p:cNvPr id="386" name="Google Shape;386;p5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l">
              <a:spcBef>
                <a:spcPts val="0"/>
              </a:spcBef>
              <a:spcAft>
                <a:spcPts val="0"/>
              </a:spcAft>
              <a:buSzPts val="2200"/>
              <a:buNone/>
            </a:pPr>
            <a:r>
              <a:rPr b="1" lang="en-US"/>
              <a:t>Advantages:</a:t>
            </a:r>
            <a:r>
              <a:rPr lang="en-US"/>
              <a:t>  </a:t>
            </a:r>
            <a:endParaRPr/>
          </a:p>
          <a:p>
            <a:pPr indent="-228600" lvl="0" marL="342900" rtl="0" algn="l">
              <a:spcBef>
                <a:spcPts val="440"/>
              </a:spcBef>
              <a:spcAft>
                <a:spcPts val="0"/>
              </a:spcAft>
              <a:buSzPts val="2200"/>
              <a:buChar char="•"/>
            </a:pPr>
            <a:r>
              <a:rPr b="1" lang="en-US"/>
              <a:t>Cost effective</a:t>
            </a:r>
            <a:endParaRPr/>
          </a:p>
          <a:p>
            <a:pPr indent="-228600" lvl="0" marL="342900" rtl="0" algn="l">
              <a:spcBef>
                <a:spcPts val="440"/>
              </a:spcBef>
              <a:spcAft>
                <a:spcPts val="0"/>
              </a:spcAft>
              <a:buSzPts val="2200"/>
              <a:buChar char="•"/>
            </a:pPr>
            <a:r>
              <a:rPr lang="en-US"/>
              <a:t>High mobility</a:t>
            </a:r>
            <a:endParaRPr/>
          </a:p>
          <a:p>
            <a:pPr indent="-228600" lvl="0" marL="342900" rtl="0" algn="l">
              <a:spcBef>
                <a:spcPts val="440"/>
              </a:spcBef>
              <a:spcAft>
                <a:spcPts val="0"/>
              </a:spcAft>
              <a:buSzPts val="2200"/>
              <a:buChar char="•"/>
            </a:pPr>
            <a:r>
              <a:rPr lang="en-US"/>
              <a:t>Increase in productivity</a:t>
            </a:r>
            <a:endParaRPr/>
          </a:p>
          <a:p>
            <a:pPr indent="-228600" lvl="0" marL="342900" rtl="0" algn="l">
              <a:spcBef>
                <a:spcPts val="440"/>
              </a:spcBef>
              <a:spcAft>
                <a:spcPts val="0"/>
              </a:spcAft>
              <a:buSzPts val="2200"/>
              <a:buChar char="•"/>
            </a:pPr>
            <a:r>
              <a:rPr lang="en-US"/>
              <a:t>No security issues</a:t>
            </a:r>
            <a:endParaRPr/>
          </a:p>
          <a:p>
            <a:pPr indent="-228600" lvl="0" marL="342900" rtl="0" algn="l">
              <a:spcBef>
                <a:spcPts val="440"/>
              </a:spcBef>
              <a:spcAft>
                <a:spcPts val="0"/>
              </a:spcAft>
              <a:buSzPts val="2200"/>
              <a:buChar char="•"/>
            </a:pPr>
            <a:r>
              <a:rPr b="1" lang="en-US"/>
              <a:t>Scalable and efficient</a:t>
            </a:r>
            <a:endParaRPr/>
          </a:p>
          <a:p>
            <a:pPr indent="0" lvl="0" marL="114300" rtl="0" algn="l">
              <a:spcBef>
                <a:spcPts val="440"/>
              </a:spcBef>
              <a:spcAft>
                <a:spcPts val="0"/>
              </a:spcAft>
              <a:buSzPts val="2200"/>
              <a:buNone/>
            </a:pP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09" name="Google Shape;109;p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With recent technological developments such as cell phones and cloud computing, a range of services and devices are developed to provide health care.</a:t>
            </a:r>
            <a:endParaRPr/>
          </a:p>
          <a:p>
            <a:pPr indent="-228600" lvl="0" marL="342900" rtl="0" algn="just">
              <a:spcBef>
                <a:spcPts val="440"/>
              </a:spcBef>
              <a:spcAft>
                <a:spcPts val="0"/>
              </a:spcAft>
              <a:buSzPts val="2200"/>
              <a:buChar char="•"/>
            </a:pPr>
            <a:r>
              <a:rPr b="1" lang="en-US"/>
              <a:t> In the cloud system, medical data can be gathered and distributed automatically to medical practitioners anywhere in the world. </a:t>
            </a:r>
            <a:endParaRPr b="1"/>
          </a:p>
          <a:p>
            <a:pPr indent="-228600" lvl="0" marL="342900" rtl="0" algn="just">
              <a:spcBef>
                <a:spcPts val="440"/>
              </a:spcBef>
              <a:spcAft>
                <a:spcPts val="0"/>
              </a:spcAft>
              <a:buSzPts val="2200"/>
              <a:buChar char="•"/>
            </a:pPr>
            <a:r>
              <a:rPr lang="en-US"/>
              <a:t>From there, doctors in the field have the capability of returning input to specific patients.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5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5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500"/>
                                        <p:tgtEl>
                                          <p:spTgt spid="1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Salesforce.com  :CRM</a:t>
            </a:r>
            <a:endParaRPr/>
          </a:p>
        </p:txBody>
      </p:sp>
      <p:sp>
        <p:nvSpPr>
          <p:cNvPr id="392" name="Google Shape;392;p51"/>
          <p:cNvSpPr txBox="1"/>
          <p:nvPr>
            <p:ph idx="1" type="body"/>
          </p:nvPr>
        </p:nvSpPr>
        <p:spPr>
          <a:xfrm>
            <a:off x="457200" y="1340768"/>
            <a:ext cx="7620000" cy="5060032"/>
          </a:xfrm>
          <a:prstGeom prst="rect">
            <a:avLst/>
          </a:prstGeom>
          <a:noFill/>
          <a:ln>
            <a:noFill/>
          </a:ln>
        </p:spPr>
        <p:txBody>
          <a:bodyPr anchorCtr="0" anchor="t" bIns="45700" lIns="91425" spcFirstLastPara="1" rIns="91425" wrap="square" tIns="45700">
            <a:normAutofit fontScale="92500"/>
          </a:bodyPr>
          <a:lstStyle/>
          <a:p>
            <a:pPr indent="-228600" lvl="0" marL="342900" rtl="0" algn="just">
              <a:lnSpc>
                <a:spcPct val="150000"/>
              </a:lnSpc>
              <a:spcBef>
                <a:spcPts val="0"/>
              </a:spcBef>
              <a:spcAft>
                <a:spcPts val="0"/>
              </a:spcAft>
              <a:buSzPct val="100000"/>
              <a:buChar char="•"/>
            </a:pPr>
            <a:r>
              <a:rPr lang="en-US"/>
              <a:t>Salesforce.com is probably </a:t>
            </a:r>
            <a:r>
              <a:rPr b="1" lang="en-US"/>
              <a:t>the most popular and developed CRM solution available today.</a:t>
            </a:r>
            <a:endParaRPr/>
          </a:p>
          <a:p>
            <a:pPr indent="-228600" lvl="0" marL="342900" rtl="0" algn="just">
              <a:lnSpc>
                <a:spcPct val="150000"/>
              </a:lnSpc>
              <a:spcBef>
                <a:spcPts val="0"/>
              </a:spcBef>
              <a:spcAft>
                <a:spcPts val="0"/>
              </a:spcAft>
              <a:buSzPct val="100000"/>
              <a:buChar char="•"/>
            </a:pPr>
            <a:r>
              <a:rPr lang="en-US"/>
              <a:t> As of today </a:t>
            </a:r>
            <a:r>
              <a:rPr b="1" lang="en-US"/>
              <a:t>more than 100,000 customers have chosen Safesforce.com to implement their CRM solutions. </a:t>
            </a:r>
            <a:endParaRPr b="1"/>
          </a:p>
          <a:p>
            <a:pPr indent="-228600" lvl="0" marL="342900" rtl="0" algn="just">
              <a:lnSpc>
                <a:spcPct val="150000"/>
              </a:lnSpc>
              <a:spcBef>
                <a:spcPts val="0"/>
              </a:spcBef>
              <a:spcAft>
                <a:spcPts val="0"/>
              </a:spcAft>
              <a:buSzPct val="100000"/>
              <a:buChar char="•"/>
            </a:pPr>
            <a:r>
              <a:rPr lang="en-US"/>
              <a:t>The application provides </a:t>
            </a:r>
            <a:r>
              <a:rPr b="1" lang="en-US"/>
              <a:t>customizable CRM solutions that can be integrated with additional features developed by third parties. </a:t>
            </a:r>
            <a:endParaRPr b="1"/>
          </a:p>
          <a:p>
            <a:pPr indent="-228600" lvl="0" marL="342900" rtl="0" algn="just">
              <a:lnSpc>
                <a:spcPct val="150000"/>
              </a:lnSpc>
              <a:spcBef>
                <a:spcPts val="0"/>
              </a:spcBef>
              <a:spcAft>
                <a:spcPts val="0"/>
              </a:spcAft>
              <a:buSzPct val="100000"/>
              <a:buChar char="•"/>
            </a:pPr>
            <a:r>
              <a:rPr b="1" lang="en-US"/>
              <a:t>Salesforce.com is based on the Force.com cloud development plat- form. </a:t>
            </a:r>
            <a:endParaRPr b="1"/>
          </a:p>
          <a:p>
            <a:pPr indent="-228600" lvl="0" marL="342900" rtl="0" algn="just">
              <a:lnSpc>
                <a:spcPct val="150000"/>
              </a:lnSpc>
              <a:spcBef>
                <a:spcPts val="0"/>
              </a:spcBef>
              <a:spcAft>
                <a:spcPts val="0"/>
              </a:spcAft>
              <a:buSzPct val="100000"/>
              <a:buChar char="•"/>
            </a:pPr>
            <a:r>
              <a:rPr lang="en-US"/>
              <a:t>This represents scalable and high-performance middleware executing all the operations of all Salesforce.com applications.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500"/>
                                        <p:tgtEl>
                                          <p:spTgt spid="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animEffect filter="fade" transition="in">
                                      <p:cBhvr>
                                        <p:cTn dur="500"/>
                                        <p:tgtEl>
                                          <p:spTgt spid="3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animEffect filter="fade" transition="in">
                                      <p:cBhvr>
                                        <p:cTn dur="500"/>
                                        <p:tgtEl>
                                          <p:spTgt spid="3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animEffect filter="fade" transition="in">
                                      <p:cBhvr>
                                        <p:cTn dur="500"/>
                                        <p:tgtEl>
                                          <p:spTgt spid="3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animEffect filter="fade" transition="in">
                                      <p:cBhvr>
                                        <p:cTn dur="500"/>
                                        <p:tgtEl>
                                          <p:spTgt spid="3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Architecture of Force.com</a:t>
            </a:r>
            <a:endParaRPr/>
          </a:p>
        </p:txBody>
      </p:sp>
      <p:pic>
        <p:nvPicPr>
          <p:cNvPr id="398" name="Google Shape;398;p52"/>
          <p:cNvPicPr preferRelativeResize="0"/>
          <p:nvPr/>
        </p:nvPicPr>
        <p:blipFill rotWithShape="1">
          <a:blip r:embed="rId3">
            <a:alphaModFix/>
          </a:blip>
          <a:srcRect b="0" l="0" r="0" t="0"/>
          <a:stretch/>
        </p:blipFill>
        <p:spPr>
          <a:xfrm>
            <a:off x="0" y="1254124"/>
            <a:ext cx="8460432" cy="548724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Architecture of Force.com</a:t>
            </a:r>
            <a:endParaRPr/>
          </a:p>
        </p:txBody>
      </p:sp>
      <p:pic>
        <p:nvPicPr>
          <p:cNvPr id="404" name="Google Shape;404;p53"/>
          <p:cNvPicPr preferRelativeResize="0"/>
          <p:nvPr/>
        </p:nvPicPr>
        <p:blipFill rotWithShape="1">
          <a:blip r:embed="rId3">
            <a:alphaModFix/>
          </a:blip>
          <a:srcRect b="0" l="0" r="0" t="0"/>
          <a:stretch/>
        </p:blipFill>
        <p:spPr>
          <a:xfrm>
            <a:off x="0" y="1254124"/>
            <a:ext cx="4499992" cy="5487244"/>
          </a:xfrm>
          <a:prstGeom prst="rect">
            <a:avLst/>
          </a:prstGeom>
          <a:noFill/>
          <a:ln>
            <a:noFill/>
          </a:ln>
        </p:spPr>
      </p:pic>
      <p:sp>
        <p:nvSpPr>
          <p:cNvPr id="405" name="Google Shape;405;p53"/>
          <p:cNvSpPr txBox="1"/>
          <p:nvPr>
            <p:ph idx="1" type="body"/>
          </p:nvPr>
        </p:nvSpPr>
        <p:spPr>
          <a:xfrm>
            <a:off x="4211960" y="1340768"/>
            <a:ext cx="4176464" cy="5060032"/>
          </a:xfrm>
          <a:prstGeom prst="rect">
            <a:avLst/>
          </a:prstGeom>
          <a:noFill/>
          <a:ln>
            <a:noFill/>
          </a:ln>
        </p:spPr>
        <p:txBody>
          <a:bodyPr anchorCtr="0" anchor="t" bIns="45700" lIns="91425" spcFirstLastPara="1" rIns="91425" wrap="square" tIns="45700">
            <a:normAutofit fontScale="92500" lnSpcReduction="20000"/>
          </a:bodyPr>
          <a:lstStyle/>
          <a:p>
            <a:pPr indent="-228600" lvl="0" marL="342900" rtl="0" algn="just">
              <a:lnSpc>
                <a:spcPct val="150000"/>
              </a:lnSpc>
              <a:spcBef>
                <a:spcPts val="0"/>
              </a:spcBef>
              <a:spcAft>
                <a:spcPts val="0"/>
              </a:spcAft>
              <a:buSzPct val="100000"/>
              <a:buChar char="•"/>
            </a:pPr>
            <a:r>
              <a:rPr lang="en-US"/>
              <a:t>Application </a:t>
            </a:r>
            <a:r>
              <a:rPr b="1" lang="en-US"/>
              <a:t>core logic and business rules are saved as metadata </a:t>
            </a:r>
            <a:r>
              <a:rPr lang="en-US"/>
              <a:t>into the Force.com store. </a:t>
            </a:r>
            <a:endParaRPr/>
          </a:p>
          <a:p>
            <a:pPr indent="-228600" lvl="0" marL="342900" rtl="0" algn="just">
              <a:lnSpc>
                <a:spcPct val="150000"/>
              </a:lnSpc>
              <a:spcBef>
                <a:spcPts val="0"/>
              </a:spcBef>
              <a:spcAft>
                <a:spcPts val="0"/>
              </a:spcAft>
              <a:buSzPct val="100000"/>
              <a:buChar char="•"/>
            </a:pPr>
            <a:r>
              <a:rPr b="1" lang="en-US"/>
              <a:t>A runtime engine executes application logic by retrieving its metadata and then performing the operations on the data. </a:t>
            </a:r>
            <a:endParaRPr b="1"/>
          </a:p>
          <a:p>
            <a:pPr indent="-228600" lvl="0" marL="342900" rtl="0" algn="just">
              <a:lnSpc>
                <a:spcPct val="150000"/>
              </a:lnSpc>
              <a:spcBef>
                <a:spcPts val="0"/>
              </a:spcBef>
              <a:spcAft>
                <a:spcPts val="0"/>
              </a:spcAft>
              <a:buSzPct val="100000"/>
              <a:buChar char="•"/>
            </a:pPr>
            <a:r>
              <a:rPr lang="en-US"/>
              <a:t>Although </a:t>
            </a:r>
            <a:r>
              <a:rPr b="1" lang="en-US"/>
              <a:t>running in isolated containers, </a:t>
            </a:r>
            <a:r>
              <a:rPr lang="en-US"/>
              <a:t>different applications logically </a:t>
            </a:r>
            <a:r>
              <a:rPr b="1" lang="en-US"/>
              <a:t>share the same database structure, and the runtime engine </a:t>
            </a:r>
            <a:r>
              <a:rPr lang="en-US"/>
              <a:t>executes all of them uniformly.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500"/>
                                        <p:tgtEl>
                                          <p:spTgt spid="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500"/>
                                        <p:tgtEl>
                                          <p:spTgt spid="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500"/>
                                        <p:tgtEl>
                                          <p:spTgt spid="4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Architecture of Force.com</a:t>
            </a:r>
            <a:endParaRPr/>
          </a:p>
        </p:txBody>
      </p:sp>
      <p:pic>
        <p:nvPicPr>
          <p:cNvPr id="411" name="Google Shape;411;p54"/>
          <p:cNvPicPr preferRelativeResize="0"/>
          <p:nvPr/>
        </p:nvPicPr>
        <p:blipFill rotWithShape="1">
          <a:blip r:embed="rId3">
            <a:alphaModFix/>
          </a:blip>
          <a:srcRect b="0" l="0" r="0" t="0"/>
          <a:stretch/>
        </p:blipFill>
        <p:spPr>
          <a:xfrm>
            <a:off x="0" y="1254124"/>
            <a:ext cx="4499992" cy="5487244"/>
          </a:xfrm>
          <a:prstGeom prst="rect">
            <a:avLst/>
          </a:prstGeom>
          <a:noFill/>
          <a:ln>
            <a:noFill/>
          </a:ln>
        </p:spPr>
      </p:pic>
      <p:sp>
        <p:nvSpPr>
          <p:cNvPr id="412" name="Google Shape;412;p54"/>
          <p:cNvSpPr txBox="1"/>
          <p:nvPr>
            <p:ph idx="1" type="body"/>
          </p:nvPr>
        </p:nvSpPr>
        <p:spPr>
          <a:xfrm>
            <a:off x="4211960" y="1340768"/>
            <a:ext cx="4176464" cy="5060032"/>
          </a:xfrm>
          <a:prstGeom prst="rect">
            <a:avLst/>
          </a:prstGeom>
          <a:noFill/>
          <a:ln>
            <a:noFill/>
          </a:ln>
        </p:spPr>
        <p:txBody>
          <a:bodyPr anchorCtr="0" anchor="t" bIns="45700" lIns="91425" spcFirstLastPara="1" rIns="91425" wrap="square" tIns="45700">
            <a:normAutofit fontScale="92500" lnSpcReduction="10000"/>
          </a:bodyPr>
          <a:lstStyle/>
          <a:p>
            <a:pPr indent="-228600" lvl="0" marL="342900" rtl="0" algn="just">
              <a:lnSpc>
                <a:spcPct val="150000"/>
              </a:lnSpc>
              <a:spcBef>
                <a:spcPts val="0"/>
              </a:spcBef>
              <a:spcAft>
                <a:spcPts val="0"/>
              </a:spcAft>
              <a:buSzPct val="100000"/>
              <a:buChar char="•"/>
            </a:pPr>
            <a:r>
              <a:rPr b="1" lang="en-US"/>
              <a:t>A full-text search engine supports the runtime engine</a:t>
            </a:r>
            <a:r>
              <a:rPr lang="en-US"/>
              <a:t>. This allows application users to have an </a:t>
            </a:r>
            <a:r>
              <a:rPr b="1" lang="en-US"/>
              <a:t>effective user experience despite the large amounts of data that need to be crawled</a:t>
            </a:r>
            <a:r>
              <a:rPr lang="en-US"/>
              <a:t>.</a:t>
            </a:r>
            <a:endParaRPr/>
          </a:p>
          <a:p>
            <a:pPr indent="-228600" lvl="0" marL="342900" rtl="0" algn="just">
              <a:lnSpc>
                <a:spcPct val="150000"/>
              </a:lnSpc>
              <a:spcBef>
                <a:spcPts val="0"/>
              </a:spcBef>
              <a:spcAft>
                <a:spcPts val="0"/>
              </a:spcAft>
              <a:buSzPct val="100000"/>
              <a:buChar char="•"/>
            </a:pPr>
            <a:r>
              <a:rPr b="1" lang="en-US"/>
              <a:t>The search engine maintains its indexing data in a separate store and is constantly updated by background processes triggered by user interaction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Effect filter="fade" transition="in">
                                      <p:cBhvr>
                                        <p:cTn dur="500"/>
                                        <p:tgtEl>
                                          <p:spTgt spid="4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animEffect filter="fade" transition="in">
                                      <p:cBhvr>
                                        <p:cTn dur="500"/>
                                        <p:tgtEl>
                                          <p:spTgt spid="41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Productivity</a:t>
            </a:r>
            <a:endParaRPr/>
          </a:p>
        </p:txBody>
      </p:sp>
      <p:sp>
        <p:nvSpPr>
          <p:cNvPr id="418" name="Google Shape;418;p5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Productivity applications </a:t>
            </a:r>
            <a:r>
              <a:rPr b="1" lang="en-US"/>
              <a:t>replicate in the cloud some of the most common tasks</a:t>
            </a:r>
            <a:r>
              <a:rPr lang="en-US"/>
              <a:t> that we are used to performing on our desktop: </a:t>
            </a:r>
            <a:endParaRPr/>
          </a:p>
          <a:p>
            <a:pPr indent="-228600" lvl="0" marL="342900" rtl="0" algn="just">
              <a:spcBef>
                <a:spcPts val="440"/>
              </a:spcBef>
              <a:spcAft>
                <a:spcPts val="0"/>
              </a:spcAft>
              <a:buSzPts val="2200"/>
              <a:buChar char="•"/>
            </a:pPr>
            <a:r>
              <a:rPr b="1" lang="en-US"/>
              <a:t>from document storage to office automation and complete desktop environments hosted in the cloud</a:t>
            </a:r>
            <a:endParaRPr b="1"/>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 and iCloud</a:t>
            </a:r>
            <a:endParaRPr/>
          </a:p>
        </p:txBody>
      </p:sp>
      <p:sp>
        <p:nvSpPr>
          <p:cNvPr id="424" name="Google Shape;424;p5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One of the core features of cloud computing is </a:t>
            </a:r>
            <a:r>
              <a:rPr b="1" lang="en-US"/>
              <a:t>availability anywhere, at any time, and from any Internet-connected device.</a:t>
            </a:r>
            <a:endParaRPr/>
          </a:p>
          <a:p>
            <a:pPr indent="-228600" lvl="0" marL="342900" rtl="0" algn="just">
              <a:spcBef>
                <a:spcPts val="440"/>
              </a:spcBef>
              <a:spcAft>
                <a:spcPts val="0"/>
              </a:spcAft>
              <a:buSzPts val="2200"/>
              <a:buChar char="•"/>
            </a:pPr>
            <a:r>
              <a:rPr lang="en-US"/>
              <a:t>online storage solutions have turned into SaaS applications and become more usable as well as more advanced and accessible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 and iCloud</a:t>
            </a:r>
            <a:endParaRPr/>
          </a:p>
        </p:txBody>
      </p:sp>
      <p:sp>
        <p:nvSpPr>
          <p:cNvPr id="430" name="Google Shape;430;p5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Dropbox, an online application that </a:t>
            </a:r>
            <a:r>
              <a:rPr b="1" lang="en-US"/>
              <a:t>allows users to synchronize any file across any platform and any device in a seamless manner. </a:t>
            </a:r>
            <a:endParaRPr/>
          </a:p>
          <a:p>
            <a:pPr indent="-228600" lvl="0" marL="342900" rtl="0" algn="just">
              <a:spcBef>
                <a:spcPts val="440"/>
              </a:spcBef>
              <a:spcAft>
                <a:spcPts val="0"/>
              </a:spcAft>
              <a:buSzPts val="2200"/>
              <a:buChar char="•"/>
            </a:pPr>
            <a:r>
              <a:rPr b="1" lang="en-US"/>
              <a:t>Dropbox is availabile on different platforms (Windows, Mac, Linux, and mobile) and the capability to work seamlessly and transparently across all of them </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 and iCloud</a:t>
            </a:r>
            <a:endParaRPr/>
          </a:p>
        </p:txBody>
      </p:sp>
      <p:sp>
        <p:nvSpPr>
          <p:cNvPr id="436" name="Google Shape;436;p58"/>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b="1" lang="en-US"/>
              <a:t>Dropbox is a file hosting service operated by the American company Dropbox, Inc., headquartered in San Francisco, California, U.S. </a:t>
            </a:r>
            <a:endParaRPr b="1"/>
          </a:p>
          <a:p>
            <a:pPr indent="-228600" lvl="0" marL="342900" rtl="0" algn="just">
              <a:spcBef>
                <a:spcPts val="440"/>
              </a:spcBef>
              <a:spcAft>
                <a:spcPts val="0"/>
              </a:spcAft>
              <a:buSzPts val="2200"/>
              <a:buChar char="•"/>
            </a:pPr>
            <a:r>
              <a:rPr b="1" lang="en-US"/>
              <a:t>that offers cloud storage, file synchronization, personal cloud, and client software. </a:t>
            </a:r>
            <a:endParaRPr b="1"/>
          </a:p>
          <a:p>
            <a:pPr indent="-228600" lvl="0" marL="342900" rtl="0" algn="just">
              <a:spcBef>
                <a:spcPts val="440"/>
              </a:spcBef>
              <a:spcAft>
                <a:spcPts val="0"/>
              </a:spcAft>
              <a:buSzPts val="2200"/>
              <a:buChar char="•"/>
            </a:pPr>
            <a:r>
              <a:rPr b="1" lang="en-US"/>
              <a:t>Dropbox was founded in 2007 by MIT students Drew Houston and Arash Ferdowsi as a startup company, with initial funding from seed accelerator Y Combinator.</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 and iCloud</a:t>
            </a:r>
            <a:endParaRPr/>
          </a:p>
        </p:txBody>
      </p:sp>
      <p:sp>
        <p:nvSpPr>
          <p:cNvPr id="442" name="Google Shape;442;p5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Dropbox brings files together in </a:t>
            </a:r>
            <a:r>
              <a:rPr b="1" lang="en-US"/>
              <a:t>one central place by creating a special folder on the user's computer.</a:t>
            </a:r>
            <a:endParaRPr/>
          </a:p>
          <a:p>
            <a:pPr indent="-228600" lvl="0" marL="342900" rtl="0" algn="just">
              <a:spcBef>
                <a:spcPts val="440"/>
              </a:spcBef>
              <a:spcAft>
                <a:spcPts val="0"/>
              </a:spcAft>
              <a:buSzPts val="2200"/>
              <a:buChar char="•"/>
            </a:pPr>
            <a:r>
              <a:rPr lang="en-US"/>
              <a:t>The contents of these folders are </a:t>
            </a:r>
            <a:r>
              <a:rPr b="1" lang="en-US"/>
              <a:t>synchronized to Dropbox's servers and to other computers and devices where the user has installed Dropbox</a:t>
            </a:r>
            <a:r>
              <a:rPr lang="en-US"/>
              <a:t>, keeping the same files up-to-date on all devices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 and iCloud</a:t>
            </a:r>
            <a:endParaRPr/>
          </a:p>
        </p:txBody>
      </p:sp>
      <p:sp>
        <p:nvSpPr>
          <p:cNvPr id="448" name="Google Shape;448;p6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b="1" lang="en-US"/>
              <a:t>Dropbox provides users with a free amount of storage that is accessible through the abstraction of a folder.</a:t>
            </a:r>
            <a:endParaRPr/>
          </a:p>
          <a:p>
            <a:pPr indent="-228600" lvl="0" marL="342900" rtl="0" algn="just">
              <a:spcBef>
                <a:spcPts val="440"/>
              </a:spcBef>
              <a:spcAft>
                <a:spcPts val="0"/>
              </a:spcAft>
              <a:buSzPts val="2200"/>
              <a:buChar char="•"/>
            </a:pPr>
            <a:r>
              <a:rPr lang="en-US"/>
              <a:t>Users can either access their Dropbox folder </a:t>
            </a:r>
            <a:endParaRPr/>
          </a:p>
          <a:p>
            <a:pPr indent="-228600" lvl="0" marL="342900" rtl="0" algn="just">
              <a:spcBef>
                <a:spcPts val="440"/>
              </a:spcBef>
              <a:spcAft>
                <a:spcPts val="0"/>
              </a:spcAft>
              <a:buSzPts val="2200"/>
              <a:buChar char="•"/>
            </a:pPr>
            <a:r>
              <a:rPr b="1" lang="en-US"/>
              <a:t>through a browser or </a:t>
            </a:r>
            <a:endParaRPr b="1"/>
          </a:p>
          <a:p>
            <a:pPr indent="-228600" lvl="0" marL="342900" rtl="0" algn="just">
              <a:spcBef>
                <a:spcPts val="440"/>
              </a:spcBef>
              <a:spcAft>
                <a:spcPts val="0"/>
              </a:spcAft>
              <a:buSzPts val="2200"/>
              <a:buChar char="•"/>
            </a:pPr>
            <a:r>
              <a:rPr b="1" lang="en-US"/>
              <a:t>by downloading and installing a Dropbox client, which provides access to the online storage by means of a special folder.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400"/>
          </a:p>
        </p:txBody>
      </p:sp>
      <p:sp>
        <p:nvSpPr>
          <p:cNvPr id="115" name="Google Shape;115;p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b="1" lang="en-US">
                <a:solidFill>
                  <a:srgbClr val="FF0000"/>
                </a:solidFill>
              </a:rPr>
              <a:t>An E-G (electrocardiogram) is the electrical expression of the contractile movement of the heart’s myocardium.</a:t>
            </a:r>
            <a:endParaRPr/>
          </a:p>
          <a:p>
            <a:pPr indent="-228600" lvl="0" marL="342900" rtl="0" algn="just">
              <a:lnSpc>
                <a:spcPct val="150000"/>
              </a:lnSpc>
              <a:spcBef>
                <a:spcPts val="0"/>
              </a:spcBef>
              <a:spcAft>
                <a:spcPts val="0"/>
              </a:spcAft>
              <a:buSzPts val="2200"/>
              <a:buChar char="•"/>
            </a:pPr>
            <a:r>
              <a:rPr lang="en-US"/>
              <a:t>Similarly, like other muscles, the heart contracts in response to electrical depolarization caused in the muscle cells.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DropBox</a:t>
            </a:r>
            <a:endParaRPr/>
          </a:p>
        </p:txBody>
      </p:sp>
      <p:pic>
        <p:nvPicPr>
          <p:cNvPr id="454" name="Google Shape;454;p61"/>
          <p:cNvPicPr preferRelativeResize="0"/>
          <p:nvPr/>
        </p:nvPicPr>
        <p:blipFill rotWithShape="1">
          <a:blip r:embed="rId3">
            <a:alphaModFix/>
          </a:blip>
          <a:srcRect b="0" l="0" r="0" t="0"/>
          <a:stretch/>
        </p:blipFill>
        <p:spPr>
          <a:xfrm>
            <a:off x="536575" y="1590674"/>
            <a:ext cx="7563817" cy="43586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iCloud</a:t>
            </a:r>
            <a:endParaRPr/>
          </a:p>
        </p:txBody>
      </p:sp>
      <p:sp>
        <p:nvSpPr>
          <p:cNvPr id="460" name="Google Shape;460;p6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b="1" lang="en-US"/>
              <a:t>A cloud-based document-sharing application provided by Apple to synchronize iOS-based devices in a completely transparent manner </a:t>
            </a:r>
            <a:endParaRPr b="1"/>
          </a:p>
          <a:p>
            <a:pPr indent="-228600" lvl="0" marL="342900" rtl="0" algn="just">
              <a:lnSpc>
                <a:spcPct val="150000"/>
              </a:lnSpc>
              <a:spcBef>
                <a:spcPts val="0"/>
              </a:spcBef>
              <a:spcAft>
                <a:spcPts val="0"/>
              </a:spcAft>
              <a:buSzPts val="2200"/>
              <a:buChar char="•"/>
            </a:pPr>
            <a:r>
              <a:rPr lang="en-US"/>
              <a:t>Documents, photos, and videos are automatically synched as changes are made, without any explicit operation.</a:t>
            </a:r>
            <a:endParaRPr/>
          </a:p>
          <a:p>
            <a:pPr indent="-228600" lvl="0" marL="342900" rtl="0" algn="just">
              <a:lnSpc>
                <a:spcPct val="150000"/>
              </a:lnSpc>
              <a:spcBef>
                <a:spcPts val="0"/>
              </a:spcBef>
              <a:spcAft>
                <a:spcPts val="0"/>
              </a:spcAft>
              <a:buSzPts val="2200"/>
              <a:buChar char="•"/>
            </a:pPr>
            <a:r>
              <a:rPr lang="en-US"/>
              <a:t>There are other solutions for online document sharing,</a:t>
            </a:r>
            <a:endParaRPr/>
          </a:p>
          <a:p>
            <a:pPr indent="-228600" lvl="1" marL="640080" rtl="0" algn="just">
              <a:lnSpc>
                <a:spcPct val="150000"/>
              </a:lnSpc>
              <a:spcBef>
                <a:spcPts val="0"/>
              </a:spcBef>
              <a:spcAft>
                <a:spcPts val="0"/>
              </a:spcAft>
              <a:buSzPts val="2000"/>
              <a:buChar char="•"/>
            </a:pPr>
            <a:r>
              <a:rPr lang="en-US"/>
              <a:t>WindowsLive</a:t>
            </a:r>
            <a:endParaRPr/>
          </a:p>
          <a:p>
            <a:pPr indent="-228600" lvl="1" marL="640080" rtl="0" algn="just">
              <a:lnSpc>
                <a:spcPct val="150000"/>
              </a:lnSpc>
              <a:spcBef>
                <a:spcPts val="0"/>
              </a:spcBef>
              <a:spcAft>
                <a:spcPts val="0"/>
              </a:spcAft>
              <a:buSzPts val="2000"/>
              <a:buChar char="•"/>
            </a:pPr>
            <a:r>
              <a:rPr lang="en-US"/>
              <a:t> Amazon Cloud Drive</a:t>
            </a:r>
            <a:endParaRPr/>
          </a:p>
          <a:p>
            <a:pPr indent="-228600" lvl="1" marL="640080" rtl="0" algn="just">
              <a:lnSpc>
                <a:spcPct val="150000"/>
              </a:lnSpc>
              <a:spcBef>
                <a:spcPts val="0"/>
              </a:spcBef>
              <a:spcAft>
                <a:spcPts val="0"/>
              </a:spcAft>
              <a:buSzPts val="2000"/>
              <a:buChar char="•"/>
            </a:pPr>
            <a:r>
              <a:rPr lang="en-US"/>
              <a:t>CloudMe.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iCloud</a:t>
            </a:r>
            <a:endParaRPr/>
          </a:p>
        </p:txBody>
      </p:sp>
      <p:sp>
        <p:nvSpPr>
          <p:cNvPr id="466" name="Google Shape;466;p6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This allows the system to efficiently </a:t>
            </a:r>
            <a:r>
              <a:rPr b="1" lang="en-US"/>
              <a:t>automate common operations without any human intervention: </a:t>
            </a:r>
            <a:endParaRPr b="1"/>
          </a:p>
          <a:p>
            <a:pPr indent="-228600" lvl="0" marL="342900" rtl="0" algn="just">
              <a:lnSpc>
                <a:spcPct val="150000"/>
              </a:lnSpc>
              <a:spcBef>
                <a:spcPts val="0"/>
              </a:spcBef>
              <a:spcAft>
                <a:spcPts val="0"/>
              </a:spcAft>
              <a:buSzPts val="2200"/>
              <a:buChar char="•"/>
            </a:pPr>
            <a:r>
              <a:rPr b="1" lang="en-US"/>
              <a:t>Taking a picture with your iPhone and having it automatically available in iPhoto on your Mac at home; </a:t>
            </a:r>
            <a:endParaRPr b="1"/>
          </a:p>
          <a:p>
            <a:pPr indent="-228600" lvl="0" marL="342900" rtl="0" algn="just">
              <a:lnSpc>
                <a:spcPct val="150000"/>
              </a:lnSpc>
              <a:spcBef>
                <a:spcPts val="0"/>
              </a:spcBef>
              <a:spcAft>
                <a:spcPts val="0"/>
              </a:spcAft>
              <a:buSzPts val="2200"/>
              <a:buChar char="•"/>
            </a:pPr>
            <a:r>
              <a:rPr b="1" lang="en-US"/>
              <a:t>Editing a document on the iMac at home and having the changes updated in your iPad</a:t>
            </a:r>
            <a:r>
              <a:rPr lang="en-US"/>
              <a:t>. </a:t>
            </a:r>
            <a:endParaRPr/>
          </a:p>
          <a:p>
            <a:pPr indent="-228600" lvl="0" marL="342900" rtl="0" algn="just">
              <a:lnSpc>
                <a:spcPct val="150000"/>
              </a:lnSpc>
              <a:spcBef>
                <a:spcPts val="0"/>
              </a:spcBef>
              <a:spcAft>
                <a:spcPts val="0"/>
              </a:spcAft>
              <a:buSzPts val="2200"/>
              <a:buChar char="•"/>
            </a:pPr>
            <a:r>
              <a:rPr lang="en-US"/>
              <a:t>Unfortunately, this capability is limited to iOS devices,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Other Application</a:t>
            </a:r>
            <a:endParaRPr/>
          </a:p>
        </p:txBody>
      </p:sp>
      <p:sp>
        <p:nvSpPr>
          <p:cNvPr id="472" name="Google Shape;472;p64"/>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just">
              <a:spcBef>
                <a:spcPts val="0"/>
              </a:spcBef>
              <a:spcAft>
                <a:spcPts val="0"/>
              </a:spcAft>
              <a:buSzPts val="2200"/>
              <a:buNone/>
            </a:pPr>
            <a:r>
              <a:rPr b="1" lang="en-US"/>
              <a:t>Google docs</a:t>
            </a:r>
            <a:endParaRPr/>
          </a:p>
          <a:p>
            <a:pPr indent="-228600" lvl="0" marL="342900" rtl="0" algn="just">
              <a:spcBef>
                <a:spcPts val="440"/>
              </a:spcBef>
              <a:spcAft>
                <a:spcPts val="0"/>
              </a:spcAft>
              <a:buSzPts val="2200"/>
              <a:buChar char="•"/>
            </a:pPr>
            <a:r>
              <a:rPr lang="en-US"/>
              <a:t>GoogleDocs  is a SaaS application that delivers </a:t>
            </a:r>
            <a:r>
              <a:rPr b="1" lang="en-US"/>
              <a:t>the basic office automation capabilities with support for collaborative editing over the Web</a:t>
            </a:r>
            <a:r>
              <a:rPr lang="en-US"/>
              <a:t> </a:t>
            </a:r>
            <a:endParaRPr/>
          </a:p>
          <a:p>
            <a:pPr indent="-228600" lvl="0" marL="342900" rtl="0" algn="just">
              <a:spcBef>
                <a:spcPts val="440"/>
              </a:spcBef>
              <a:spcAft>
                <a:spcPts val="0"/>
              </a:spcAft>
              <a:buSzPts val="2200"/>
              <a:buChar char="•"/>
            </a:pPr>
            <a:r>
              <a:rPr lang="en-US"/>
              <a:t>The application is executed </a:t>
            </a:r>
            <a:r>
              <a:rPr b="1" lang="en-US"/>
              <a:t>on top of the Google distributed computing infrastructure, which allows the system to dynamically scale </a:t>
            </a:r>
            <a:endParaRPr b="1"/>
          </a:p>
          <a:p>
            <a:pPr indent="-88900" lvl="0" marL="342900" rtl="0" algn="just">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5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5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500"/>
                                        <p:tgtEl>
                                          <p:spTgt spid="4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animEffect filter="fade" transition="in">
                                      <p:cBhvr>
                                        <p:cTn dur="500"/>
                                        <p:tgtEl>
                                          <p:spTgt spid="4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Other Application</a:t>
            </a:r>
            <a:endParaRPr/>
          </a:p>
        </p:txBody>
      </p:sp>
      <p:sp>
        <p:nvSpPr>
          <p:cNvPr id="478" name="Google Shape;478;p6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just">
              <a:spcBef>
                <a:spcPts val="0"/>
              </a:spcBef>
              <a:spcAft>
                <a:spcPts val="0"/>
              </a:spcAft>
              <a:buSzPts val="2200"/>
              <a:buNone/>
            </a:pPr>
            <a:r>
              <a:rPr b="1" lang="en-US"/>
              <a:t>Google docs</a:t>
            </a:r>
            <a:endParaRPr/>
          </a:p>
          <a:p>
            <a:pPr indent="-228600" lvl="0" marL="342900" rtl="0" algn="just">
              <a:spcBef>
                <a:spcPts val="440"/>
              </a:spcBef>
              <a:spcAft>
                <a:spcPts val="0"/>
              </a:spcAft>
              <a:buSzPts val="2200"/>
              <a:buChar char="•"/>
            </a:pPr>
            <a:r>
              <a:rPr lang="en-US"/>
              <a:t>Google Docs allows users to </a:t>
            </a:r>
            <a:r>
              <a:rPr b="1" lang="en-US"/>
              <a:t>create and edit text documents, spreadsheets, presentations, forms, and drawings. </a:t>
            </a:r>
            <a:endParaRPr b="1"/>
          </a:p>
          <a:p>
            <a:pPr indent="-228600" lvl="0" marL="342900" rtl="0" algn="just">
              <a:spcBef>
                <a:spcPts val="440"/>
              </a:spcBef>
              <a:spcAft>
                <a:spcPts val="0"/>
              </a:spcAft>
              <a:buSzPts val="2200"/>
              <a:buChar char="•"/>
            </a:pPr>
            <a:r>
              <a:rPr lang="en-US"/>
              <a:t>It aims to </a:t>
            </a:r>
            <a:r>
              <a:rPr b="1" lang="en-US"/>
              <a:t>replace desktop products such as Microsoft Office and OpenOffice</a:t>
            </a:r>
            <a:r>
              <a:rPr lang="en-US"/>
              <a:t> and provide similar interface and functionality as a cloud service. </a:t>
            </a:r>
            <a:endParaRPr/>
          </a:p>
          <a:p>
            <a:pPr indent="-228600" lvl="0" marL="342900" rtl="0" algn="just">
              <a:spcBef>
                <a:spcPts val="440"/>
              </a:spcBef>
              <a:spcAft>
                <a:spcPts val="0"/>
              </a:spcAft>
              <a:buSzPts val="2200"/>
              <a:buChar char="•"/>
            </a:pPr>
            <a:r>
              <a:rPr lang="en-US"/>
              <a:t>It supports </a:t>
            </a:r>
            <a:r>
              <a:rPr b="1" lang="en-US"/>
              <a:t>collaborative editing over the Web for most of the applications included in the suite. This eliminates tedious emailing and synchronization tasks when documents need to be edited by multiple users</a:t>
            </a:r>
            <a:endParaRPr b="1"/>
          </a:p>
          <a:p>
            <a:pPr indent="-88900" lvl="0" marL="342900" rtl="0" algn="just">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Effect filter="fade" transition="in">
                                      <p:cBhvr>
                                        <p:cTn dur="500"/>
                                        <p:tgtEl>
                                          <p:spTgt spid="4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Effect filter="fade" transition="in">
                                      <p:cBhvr>
                                        <p:cTn dur="500"/>
                                        <p:tgtEl>
                                          <p:spTgt spid="4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Effect filter="fade" transition="in">
                                      <p:cBhvr>
                                        <p:cTn dur="500"/>
                                        <p:tgtEl>
                                          <p:spTgt spid="4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animEffect filter="fade" transition="in">
                                      <p:cBhvr>
                                        <p:cTn dur="500"/>
                                        <p:tgtEl>
                                          <p:spTgt spid="4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animEffect filter="fade" transition="in">
                                      <p:cBhvr>
                                        <p:cTn dur="500"/>
                                        <p:tgtEl>
                                          <p:spTgt spid="4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Other Application</a:t>
            </a:r>
            <a:endParaRPr/>
          </a:p>
        </p:txBody>
      </p:sp>
      <p:sp>
        <p:nvSpPr>
          <p:cNvPr id="484" name="Google Shape;484;p6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b="1" lang="en-US"/>
              <a:t>Cloud desktops: EyeOS and XIOS/3</a:t>
            </a:r>
            <a:endParaRPr/>
          </a:p>
          <a:p>
            <a:pPr indent="-88900" lvl="0" marL="342900" rtl="0" algn="just">
              <a:spcBef>
                <a:spcPts val="440"/>
              </a:spcBef>
              <a:spcAft>
                <a:spcPts val="0"/>
              </a:spcAft>
              <a:buSzPts val="2200"/>
              <a:buNone/>
            </a:pPr>
            <a:r>
              <a:t/>
            </a:r>
            <a:endParaRPr/>
          </a:p>
          <a:p>
            <a:pPr indent="-88900" lvl="0" marL="342900" rtl="0" algn="just">
              <a:spcBef>
                <a:spcPts val="44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5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5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500"/>
                                        <p:tgtEl>
                                          <p:spTgt spid="4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Other Application</a:t>
            </a:r>
            <a:endParaRPr/>
          </a:p>
        </p:txBody>
      </p:sp>
      <p:sp>
        <p:nvSpPr>
          <p:cNvPr id="490" name="Google Shape;490;p6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just">
              <a:spcBef>
                <a:spcPts val="0"/>
              </a:spcBef>
              <a:spcAft>
                <a:spcPts val="0"/>
              </a:spcAft>
              <a:buSzPts val="2200"/>
              <a:buNone/>
            </a:pPr>
            <a:r>
              <a:rPr b="1" lang="en-US"/>
              <a:t>EyeOs</a:t>
            </a:r>
            <a:endParaRPr b="1"/>
          </a:p>
          <a:p>
            <a:pPr indent="-228600" lvl="0" marL="342900" rtl="0" algn="just">
              <a:spcBef>
                <a:spcPts val="440"/>
              </a:spcBef>
              <a:spcAft>
                <a:spcPts val="0"/>
              </a:spcAft>
              <a:buSzPts val="2200"/>
              <a:buChar char="•"/>
            </a:pPr>
            <a:r>
              <a:rPr lang="en-US"/>
              <a:t>One of the most popular </a:t>
            </a:r>
            <a:r>
              <a:rPr b="1" lang="en-US"/>
              <a:t>Web desktop solutions </a:t>
            </a:r>
            <a:r>
              <a:rPr lang="en-US"/>
              <a:t>based on cloud technologies. </a:t>
            </a:r>
            <a:endParaRPr/>
          </a:p>
          <a:p>
            <a:pPr indent="-228600" lvl="0" marL="342900" rtl="0" algn="just">
              <a:spcBef>
                <a:spcPts val="440"/>
              </a:spcBef>
              <a:spcAft>
                <a:spcPts val="0"/>
              </a:spcAft>
              <a:buSzPts val="2200"/>
              <a:buChar char="•"/>
            </a:pPr>
            <a:r>
              <a:rPr lang="en-US"/>
              <a:t>It </a:t>
            </a:r>
            <a:r>
              <a:rPr b="1" lang="en-US"/>
              <a:t>replicates the functionalities of a classic desktop environment </a:t>
            </a:r>
            <a:r>
              <a:rPr lang="en-US"/>
              <a:t>and comes with </a:t>
            </a:r>
            <a:r>
              <a:rPr b="1" lang="en-US"/>
              <a:t>pre-installed applications for the most common file and document management tasks</a:t>
            </a:r>
            <a:endParaRPr/>
          </a:p>
          <a:p>
            <a:pPr indent="-228600" lvl="0" marL="342900" rtl="0" algn="just">
              <a:spcBef>
                <a:spcPts val="440"/>
              </a:spcBef>
              <a:spcAft>
                <a:spcPts val="0"/>
              </a:spcAft>
              <a:buSzPts val="2200"/>
              <a:buChar char="•"/>
            </a:pPr>
            <a:r>
              <a:rPr b="1" lang="en-US"/>
              <a:t>Single users can access the EyeOS desktop environment from anywhere</a:t>
            </a:r>
            <a:r>
              <a:rPr lang="en-US"/>
              <a:t> and through any Internet-connected device, whereas </a:t>
            </a:r>
            <a:r>
              <a:rPr b="1" lang="en-US"/>
              <a:t>organizations can create a private EyeOS Cloud on their premises to virtualize the desktop environment of their employees and centralize their management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5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500"/>
                                        <p:tgtEl>
                                          <p:spTgt spid="4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500"/>
                                        <p:tgtEl>
                                          <p:spTgt spid="4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500"/>
                                        <p:tgtEl>
                                          <p:spTgt spid="4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ph type="title"/>
          </p:nvPr>
        </p:nvSpPr>
        <p:spPr>
          <a:xfrm>
            <a:off x="457200" y="274638"/>
            <a:ext cx="76200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EyeOs</a:t>
            </a:r>
            <a:endParaRPr/>
          </a:p>
        </p:txBody>
      </p:sp>
      <p:pic>
        <p:nvPicPr>
          <p:cNvPr id="496" name="Google Shape;496;p68"/>
          <p:cNvPicPr preferRelativeResize="0"/>
          <p:nvPr/>
        </p:nvPicPr>
        <p:blipFill rotWithShape="1">
          <a:blip r:embed="rId3">
            <a:alphaModFix/>
          </a:blip>
          <a:srcRect b="0" l="0" r="0" t="0"/>
          <a:stretch/>
        </p:blipFill>
        <p:spPr>
          <a:xfrm>
            <a:off x="395536" y="1108074"/>
            <a:ext cx="7929314" cy="54892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XIOS/3</a:t>
            </a:r>
            <a:endParaRPr/>
          </a:p>
        </p:txBody>
      </p:sp>
      <p:sp>
        <p:nvSpPr>
          <p:cNvPr id="502" name="Google Shape;502;p6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spcBef>
                <a:spcPts val="0"/>
              </a:spcBef>
              <a:spcAft>
                <a:spcPts val="0"/>
              </a:spcAft>
              <a:buSzPts val="2200"/>
              <a:buChar char="•"/>
            </a:pPr>
            <a:r>
              <a:rPr lang="en-US"/>
              <a:t>is another example of a </a:t>
            </a:r>
            <a:r>
              <a:rPr b="1" lang="en-US"/>
              <a:t>Web desktop environment .</a:t>
            </a:r>
            <a:endParaRPr/>
          </a:p>
          <a:p>
            <a:pPr indent="-228600" lvl="0" marL="342900" rtl="0" algn="just">
              <a:spcBef>
                <a:spcPts val="440"/>
              </a:spcBef>
              <a:spcAft>
                <a:spcPts val="0"/>
              </a:spcAft>
              <a:buSzPts val="2200"/>
              <a:buChar char="•"/>
            </a:pPr>
            <a:r>
              <a:rPr lang="en-US"/>
              <a:t>The service is delivered as part of the </a:t>
            </a:r>
            <a:r>
              <a:rPr b="1" lang="en-US"/>
              <a:t>CloudMe application, which is a solution for cloud document storage.</a:t>
            </a:r>
            <a:endParaRPr/>
          </a:p>
          <a:p>
            <a:pPr indent="-228600" lvl="0" marL="342900" rtl="0" algn="just">
              <a:spcBef>
                <a:spcPts val="440"/>
              </a:spcBef>
              <a:spcAft>
                <a:spcPts val="0"/>
              </a:spcAft>
              <a:buSzPts val="2200"/>
              <a:buChar char="•"/>
            </a:pPr>
            <a:r>
              <a:rPr lang="en-US"/>
              <a:t> The key differentiator of XIOS/3 is its strong leverage of XML, used to implement many of the tasks of the OS:</a:t>
            </a:r>
            <a:endParaRPr/>
          </a:p>
          <a:p>
            <a:pPr indent="-228600" lvl="1" marL="640080" rtl="0" algn="just">
              <a:spcBef>
                <a:spcPts val="400"/>
              </a:spcBef>
              <a:spcAft>
                <a:spcPts val="0"/>
              </a:spcAft>
              <a:buSzPts val="2000"/>
              <a:buChar char="•"/>
            </a:pPr>
            <a:r>
              <a:rPr lang="en-US"/>
              <a:t> rendering user interfaces</a:t>
            </a:r>
            <a:endParaRPr/>
          </a:p>
          <a:p>
            <a:pPr indent="-228600" lvl="1" marL="640080" rtl="0" algn="just">
              <a:spcBef>
                <a:spcPts val="400"/>
              </a:spcBef>
              <a:spcAft>
                <a:spcPts val="0"/>
              </a:spcAft>
              <a:buSzPts val="2000"/>
              <a:buChar char="•"/>
            </a:pPr>
            <a:r>
              <a:rPr lang="en-US"/>
              <a:t> defining application business logics</a:t>
            </a:r>
            <a:endParaRPr/>
          </a:p>
          <a:p>
            <a:pPr indent="-228600" lvl="1" marL="640080" rtl="0" algn="just">
              <a:spcBef>
                <a:spcPts val="400"/>
              </a:spcBef>
              <a:spcAft>
                <a:spcPts val="0"/>
              </a:spcAft>
              <a:buSzPts val="2000"/>
              <a:buChar char="•"/>
            </a:pPr>
            <a:r>
              <a:rPr lang="en-US"/>
              <a:t> structuring file system organization</a:t>
            </a:r>
            <a:endParaRPr/>
          </a:p>
          <a:p>
            <a:pPr indent="-228600" lvl="1" marL="640080" rtl="0" algn="just">
              <a:spcBef>
                <a:spcPts val="400"/>
              </a:spcBef>
              <a:spcAft>
                <a:spcPts val="0"/>
              </a:spcAft>
              <a:buSzPts val="2000"/>
              <a:buChar char="•"/>
            </a:pPr>
            <a:r>
              <a:rPr lang="en-US"/>
              <a:t>even application development.</a:t>
            </a:r>
            <a:endParaRPr/>
          </a:p>
          <a:p>
            <a:pPr indent="-101600" lvl="1" marL="640080" rtl="0" algn="just">
              <a:spcBef>
                <a:spcPts val="400"/>
              </a:spcBef>
              <a:spcAft>
                <a:spcPts val="0"/>
              </a:spcAft>
              <a:buSzPts val="2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Effect filter="fade" transition="in">
                                      <p:cBhvr>
                                        <p:cTn dur="500"/>
                                        <p:tgtEl>
                                          <p:spTgt spid="5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animEffect filter="fade" transition="in">
                                      <p:cBhvr>
                                        <p:cTn dur="500"/>
                                        <p:tgtEl>
                                          <p:spTgt spid="5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animEffect filter="fade" transition="in">
                                      <p:cBhvr>
                                        <p:cTn dur="500"/>
                                        <p:tgtEl>
                                          <p:spTgt spid="5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animEffect filter="fade" transition="in">
                                      <p:cBhvr>
                                        <p:cTn dur="500"/>
                                        <p:tgtEl>
                                          <p:spTgt spid="5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4" st="4"/>
                                            </p:txEl>
                                          </p:spTgt>
                                        </p:tgtEl>
                                        <p:attrNameLst>
                                          <p:attrName>style.visibility</p:attrName>
                                        </p:attrNameLst>
                                      </p:cBhvr>
                                      <p:to>
                                        <p:strVal val="visible"/>
                                      </p:to>
                                    </p:set>
                                    <p:animEffect filter="fade" transition="in">
                                      <p:cBhvr>
                                        <p:cTn dur="500"/>
                                        <p:tgtEl>
                                          <p:spTgt spid="5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5" st="5"/>
                                            </p:txEl>
                                          </p:spTgt>
                                        </p:tgtEl>
                                        <p:attrNameLst>
                                          <p:attrName>style.visibility</p:attrName>
                                        </p:attrNameLst>
                                      </p:cBhvr>
                                      <p:to>
                                        <p:strVal val="visible"/>
                                      </p:to>
                                    </p:set>
                                    <p:animEffect filter="fade" transition="in">
                                      <p:cBhvr>
                                        <p:cTn dur="500"/>
                                        <p:tgtEl>
                                          <p:spTgt spid="5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6" st="6"/>
                                            </p:txEl>
                                          </p:spTgt>
                                        </p:tgtEl>
                                        <p:attrNameLst>
                                          <p:attrName>style.visibility</p:attrName>
                                        </p:attrNameLst>
                                      </p:cBhvr>
                                      <p:to>
                                        <p:strVal val="visible"/>
                                      </p:to>
                                    </p:set>
                                    <p:animEffect filter="fade" transition="in">
                                      <p:cBhvr>
                                        <p:cTn dur="500"/>
                                        <p:tgtEl>
                                          <p:spTgt spid="5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7" st="7"/>
                                            </p:txEl>
                                          </p:spTgt>
                                        </p:tgtEl>
                                        <p:attrNameLst>
                                          <p:attrName>style.visibility</p:attrName>
                                        </p:attrNameLst>
                                      </p:cBhvr>
                                      <p:to>
                                        <p:strVal val="visible"/>
                                      </p:to>
                                    </p:set>
                                    <p:animEffect filter="fade" transition="in">
                                      <p:cBhvr>
                                        <p:cTn dur="500"/>
                                        <p:tgtEl>
                                          <p:spTgt spid="5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Social networking</a:t>
            </a:r>
            <a:endParaRPr/>
          </a:p>
        </p:txBody>
      </p:sp>
      <p:sp>
        <p:nvSpPr>
          <p:cNvPr id="508" name="Google Shape;508;p7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b="1" lang="en-US"/>
              <a:t>Social networking applications have grown considerably in the last few years to become the most active sites on the Web. </a:t>
            </a:r>
            <a:endParaRPr b="1"/>
          </a:p>
          <a:p>
            <a:pPr indent="-228600" lvl="0" marL="342900" rtl="0" algn="l">
              <a:spcBef>
                <a:spcPts val="440"/>
              </a:spcBef>
              <a:spcAft>
                <a:spcPts val="0"/>
              </a:spcAft>
              <a:buSzPts val="2200"/>
              <a:buChar char="•"/>
            </a:pPr>
            <a:r>
              <a:rPr lang="en-US"/>
              <a:t>To sustain their </a:t>
            </a:r>
            <a:r>
              <a:rPr b="1" lang="en-US"/>
              <a:t>traffic and serve millions of users </a:t>
            </a:r>
            <a:r>
              <a:rPr lang="en-US"/>
              <a:t>seamlessly, services such as </a:t>
            </a:r>
            <a:r>
              <a:rPr b="1" lang="en-US"/>
              <a:t>Twitter and Facebook have leveraged cloud computing technologies.</a:t>
            </a:r>
            <a:endParaRPr/>
          </a:p>
          <a:p>
            <a:pPr indent="-228600" lvl="0" marL="342900" rtl="0" algn="l">
              <a:spcBef>
                <a:spcPts val="440"/>
              </a:spcBef>
              <a:spcAft>
                <a:spcPts val="0"/>
              </a:spcAft>
              <a:buSzPts val="2200"/>
              <a:buChar char="•"/>
            </a:pPr>
            <a:r>
              <a:rPr lang="en-US"/>
              <a:t>The </a:t>
            </a:r>
            <a:r>
              <a:rPr b="1" lang="en-US"/>
              <a:t>possibility of continuously adding capacity while systems are running </a:t>
            </a:r>
            <a:r>
              <a:rPr lang="en-US"/>
              <a:t>is the most attractive feature for social networks, </a:t>
            </a:r>
            <a:r>
              <a:rPr b="1" lang="en-US"/>
              <a:t>which constantly increase their user base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400"/>
          </a:p>
        </p:txBody>
      </p:sp>
      <p:sp>
        <p:nvSpPr>
          <p:cNvPr id="121" name="Google Shape;121;p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An </a:t>
            </a:r>
            <a:r>
              <a:rPr b="1" lang="en-US"/>
              <a:t>ECG</a:t>
            </a:r>
            <a:r>
              <a:rPr lang="en-US"/>
              <a:t> is just a visual image of </a:t>
            </a:r>
            <a:r>
              <a:rPr b="1" lang="en-US"/>
              <a:t>a record of the electrical activity of the heart muscle as it varies over time, typically printed on paper for easier study.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500"/>
                                        <p:tgtEl>
                                          <p:spTgt spid="12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Social networking</a:t>
            </a:r>
            <a:endParaRPr/>
          </a:p>
        </p:txBody>
      </p:sp>
      <p:sp>
        <p:nvSpPr>
          <p:cNvPr id="514" name="Google Shape;514;p7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Facebook</a:t>
            </a:r>
            <a:endParaRPr/>
          </a:p>
          <a:p>
            <a:pPr indent="-228600" lvl="0" marL="342900" rtl="0" algn="l">
              <a:spcBef>
                <a:spcPts val="440"/>
              </a:spcBef>
              <a:spcAft>
                <a:spcPts val="0"/>
              </a:spcAft>
              <a:buSzPts val="2200"/>
              <a:buChar char="•"/>
            </a:pPr>
            <a:r>
              <a:rPr lang="en-US"/>
              <a:t>Whatsapp</a:t>
            </a:r>
            <a:endParaRPr/>
          </a:p>
          <a:p>
            <a:pPr indent="-228600" lvl="0" marL="342900" rtl="0" algn="l">
              <a:spcBef>
                <a:spcPts val="440"/>
              </a:spcBef>
              <a:spcAft>
                <a:spcPts val="0"/>
              </a:spcAft>
              <a:buSzPts val="2200"/>
              <a:buChar char="•"/>
            </a:pPr>
            <a:r>
              <a:rPr lang="en-US"/>
              <a:t>Twitter</a:t>
            </a:r>
            <a:endParaRPr/>
          </a:p>
          <a:p>
            <a:pPr indent="-228600" lvl="0" marL="342900" rtl="0" algn="l">
              <a:spcBef>
                <a:spcPts val="440"/>
              </a:spcBef>
              <a:spcAft>
                <a:spcPts val="0"/>
              </a:spcAft>
              <a:buSzPts val="2200"/>
              <a:buChar char="•"/>
            </a:pPr>
            <a:r>
              <a:rPr lang="en-US"/>
              <a:t>Instagram</a:t>
            </a:r>
            <a:endParaRPr/>
          </a:p>
          <a:p>
            <a:pPr indent="-228600" lvl="0" marL="342900" rtl="0" algn="l">
              <a:spcBef>
                <a:spcPts val="440"/>
              </a:spcBef>
              <a:spcAft>
                <a:spcPts val="0"/>
              </a:spcAft>
              <a:buSzPts val="2200"/>
              <a:buChar char="•"/>
            </a:pPr>
            <a:r>
              <a:rPr lang="en-US"/>
              <a:t>Etc.</a:t>
            </a:r>
            <a:endParaRPr/>
          </a:p>
          <a:p>
            <a:pPr indent="-88900" lvl="0" marL="342900" rtl="0" algn="l">
              <a:spcBef>
                <a:spcPts val="440"/>
              </a:spcBef>
              <a:spcAft>
                <a:spcPts val="0"/>
              </a:spcAft>
              <a:buSzPts val="2200"/>
              <a:buNone/>
            </a:pPr>
            <a:r>
              <a:t/>
            </a:r>
            <a:endParaRPr/>
          </a:p>
          <a:p>
            <a:pPr indent="-88900" lvl="0" marL="342900" rtl="0" algn="l">
              <a:spcBef>
                <a:spcPts val="440"/>
              </a:spcBef>
              <a:spcAft>
                <a:spcPts val="0"/>
              </a:spcAft>
              <a:buSzPts val="22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Media applications</a:t>
            </a:r>
            <a:endParaRPr/>
          </a:p>
        </p:txBody>
      </p:sp>
      <p:sp>
        <p:nvSpPr>
          <p:cNvPr id="520" name="Google Shape;520;p7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lang="en-US"/>
              <a:t>Media applications are a niche that has taken a considerable advantage from leveraging cloud computing technologies. </a:t>
            </a:r>
            <a:endParaRPr/>
          </a:p>
          <a:p>
            <a:pPr indent="0" lvl="0" marL="114300" rtl="0" algn="just">
              <a:lnSpc>
                <a:spcPct val="150000"/>
              </a:lnSpc>
              <a:spcBef>
                <a:spcPts val="0"/>
              </a:spcBef>
              <a:spcAft>
                <a:spcPts val="0"/>
              </a:spcAft>
              <a:buSzPts val="2200"/>
              <a:buNone/>
            </a:pPr>
            <a:r>
              <a:rPr lang="en-US"/>
              <a:t>In particular, </a:t>
            </a:r>
            <a:r>
              <a:rPr b="1" lang="en-US"/>
              <a:t>video-processing operations, such as encoding, transcoding, composition, and rendering, are good candidates for a cloud-based environment</a:t>
            </a:r>
            <a:r>
              <a:rPr lang="en-US"/>
              <a:t>. These are </a:t>
            </a:r>
            <a:r>
              <a:rPr b="1" lang="en-US"/>
              <a:t>computationally intensive tasks that can be easily offloaded to cloud computing infrastructures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animEffect filter="fade" transition="in">
                                      <p:cBhvr>
                                        <p:cTn dur="500"/>
                                        <p:tgtEl>
                                          <p:spTgt spid="5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animEffect filter="fade" transition="in">
                                      <p:cBhvr>
                                        <p:cTn dur="500"/>
                                        <p:tgtEl>
                                          <p:spTgt spid="5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Media applications</a:t>
            </a:r>
            <a:endParaRPr/>
          </a:p>
        </p:txBody>
      </p:sp>
      <p:sp>
        <p:nvSpPr>
          <p:cNvPr id="526" name="Google Shape;526;p7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0" lvl="0" marL="114300" rtl="0" algn="just">
              <a:lnSpc>
                <a:spcPct val="150000"/>
              </a:lnSpc>
              <a:spcBef>
                <a:spcPts val="0"/>
              </a:spcBef>
              <a:spcAft>
                <a:spcPts val="0"/>
              </a:spcAft>
              <a:buSzPts val="2200"/>
              <a:buNone/>
            </a:pPr>
            <a:r>
              <a:rPr b="1" lang="en-US"/>
              <a:t>Animoto</a:t>
            </a:r>
            <a:endParaRPr b="1"/>
          </a:p>
          <a:p>
            <a:pPr indent="-228600" lvl="0" marL="342900" rtl="0" algn="just">
              <a:lnSpc>
                <a:spcPct val="150000"/>
              </a:lnSpc>
              <a:spcBef>
                <a:spcPts val="0"/>
              </a:spcBef>
              <a:spcAft>
                <a:spcPts val="0"/>
              </a:spcAft>
              <a:buSzPts val="2200"/>
              <a:buChar char="•"/>
            </a:pPr>
            <a:r>
              <a:rPr lang="en-US"/>
              <a:t>The most popular </a:t>
            </a:r>
            <a:r>
              <a:rPr b="1" lang="en-US"/>
              <a:t>example of media applications on the cloud</a:t>
            </a:r>
            <a:r>
              <a:rPr lang="en-US"/>
              <a:t>.</a:t>
            </a:r>
            <a:endParaRPr/>
          </a:p>
          <a:p>
            <a:pPr indent="-228600" lvl="0" marL="342900" rtl="0" algn="just">
              <a:lnSpc>
                <a:spcPct val="150000"/>
              </a:lnSpc>
              <a:spcBef>
                <a:spcPts val="0"/>
              </a:spcBef>
              <a:spcAft>
                <a:spcPts val="0"/>
              </a:spcAft>
              <a:buSzPts val="2200"/>
              <a:buChar char="•"/>
            </a:pPr>
            <a:r>
              <a:rPr lang="en-US"/>
              <a:t>The Website provides users with </a:t>
            </a:r>
            <a:r>
              <a:rPr b="1" lang="en-US"/>
              <a:t>a very straightforward interface for quickly creating videos out of images, music, and video fragments submitted by users. </a:t>
            </a:r>
            <a:endParaRPr b="1"/>
          </a:p>
          <a:p>
            <a:pPr indent="-228600" lvl="0" marL="342900" rtl="0" algn="just">
              <a:lnSpc>
                <a:spcPct val="150000"/>
              </a:lnSpc>
              <a:spcBef>
                <a:spcPts val="0"/>
              </a:spcBef>
              <a:spcAft>
                <a:spcPts val="0"/>
              </a:spcAft>
              <a:buSzPts val="2200"/>
              <a:buChar char="•"/>
            </a:pPr>
            <a:r>
              <a:rPr b="1" lang="en-US"/>
              <a:t>Users select a specific theme for a video, upload the photos and videos and order them in the sequence they want to appear, select the song for the music, and render the video</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animEffect filter="fade" transition="in">
                                      <p:cBhvr>
                                        <p:cTn dur="500"/>
                                        <p:tgtEl>
                                          <p:spTgt spid="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animEffect filter="fade" transition="in">
                                      <p:cBhvr>
                                        <p:cTn dur="500"/>
                                        <p:tgtEl>
                                          <p:spTgt spid="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animEffect filter="fade" transition="in">
                                      <p:cBhvr>
                                        <p:cTn dur="500"/>
                                        <p:tgtEl>
                                          <p:spTgt spid="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animEffect filter="fade" transition="in">
                                      <p:cBhvr>
                                        <p:cTn dur="500"/>
                                        <p:tgtEl>
                                          <p:spTgt spid="5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b="1" lang="en-US"/>
              <a:t>Animoto</a:t>
            </a:r>
            <a:endParaRPr/>
          </a:p>
        </p:txBody>
      </p:sp>
      <p:sp>
        <p:nvSpPr>
          <p:cNvPr id="532" name="Google Shape;532;p74"/>
          <p:cNvSpPr txBox="1"/>
          <p:nvPr>
            <p:ph idx="1" type="body"/>
          </p:nvPr>
        </p:nvSpPr>
        <p:spPr>
          <a:xfrm>
            <a:off x="457200" y="1652736"/>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The core value of </a:t>
            </a:r>
            <a:r>
              <a:rPr b="1" lang="en-US"/>
              <a:t>Animoto</a:t>
            </a:r>
            <a:r>
              <a:rPr lang="en-US"/>
              <a:t> is the ability to quickly create videos with stunning effects without user intervention. </a:t>
            </a:r>
            <a:endParaRPr/>
          </a:p>
          <a:p>
            <a:pPr indent="-228600" lvl="0" marL="342900" rtl="0" algn="just">
              <a:lnSpc>
                <a:spcPct val="150000"/>
              </a:lnSpc>
              <a:spcBef>
                <a:spcPts val="0"/>
              </a:spcBef>
              <a:spcAft>
                <a:spcPts val="0"/>
              </a:spcAft>
              <a:buSzPts val="2200"/>
              <a:buChar char="•"/>
            </a:pPr>
            <a:r>
              <a:rPr lang="en-US"/>
              <a:t>A proprietary </a:t>
            </a:r>
            <a:r>
              <a:rPr b="1" lang="en-US"/>
              <a:t>artificial intelligence (AI)</a:t>
            </a:r>
            <a:r>
              <a:rPr lang="en-US"/>
              <a:t> engine, which selects </a:t>
            </a:r>
            <a:r>
              <a:rPr b="1" lang="en-US"/>
              <a:t>the animation and transition effects according to pictures and music, drives the rendering operation.</a:t>
            </a:r>
            <a:endParaRPr/>
          </a:p>
          <a:p>
            <a:pPr indent="-88900" lvl="0" marL="342900" rtl="0" algn="just">
              <a:lnSpc>
                <a:spcPct val="150000"/>
              </a:lnSpc>
              <a:spcBef>
                <a:spcPts val="0"/>
              </a:spcBef>
              <a:spcAft>
                <a:spcPts val="0"/>
              </a:spcAft>
              <a:buSzPts val="2200"/>
              <a:buNone/>
            </a:pPr>
            <a:r>
              <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457200" y="274638"/>
            <a:ext cx="76200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Animoto</a:t>
            </a:r>
            <a:endParaRPr/>
          </a:p>
        </p:txBody>
      </p:sp>
      <p:sp>
        <p:nvSpPr>
          <p:cNvPr id="538" name="Google Shape;538;p7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id="539" name="Google Shape;539;p75"/>
          <p:cNvPicPr preferRelativeResize="0"/>
          <p:nvPr/>
        </p:nvPicPr>
        <p:blipFill rotWithShape="1">
          <a:blip r:embed="rId3">
            <a:alphaModFix/>
          </a:blip>
          <a:srcRect b="0" l="0" r="0" t="0"/>
          <a:stretch/>
        </p:blipFill>
        <p:spPr>
          <a:xfrm>
            <a:off x="611560" y="1052736"/>
            <a:ext cx="7416824" cy="549299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457200" y="274638"/>
            <a:ext cx="76200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Animoto</a:t>
            </a:r>
            <a:endParaRPr/>
          </a:p>
        </p:txBody>
      </p:sp>
      <p:pic>
        <p:nvPicPr>
          <p:cNvPr id="545" name="Google Shape;545;p76"/>
          <p:cNvPicPr preferRelativeResize="0"/>
          <p:nvPr/>
        </p:nvPicPr>
        <p:blipFill rotWithShape="1">
          <a:blip r:embed="rId3">
            <a:alphaModFix/>
          </a:blip>
          <a:srcRect b="0" l="0" r="0" t="0"/>
          <a:stretch/>
        </p:blipFill>
        <p:spPr>
          <a:xfrm>
            <a:off x="107504" y="1052736"/>
            <a:ext cx="3708412" cy="5492998"/>
          </a:xfrm>
          <a:prstGeom prst="rect">
            <a:avLst/>
          </a:prstGeom>
          <a:noFill/>
          <a:ln>
            <a:noFill/>
          </a:ln>
        </p:spPr>
      </p:pic>
      <p:sp>
        <p:nvSpPr>
          <p:cNvPr id="546" name="Google Shape;546;p76"/>
          <p:cNvSpPr/>
          <p:nvPr/>
        </p:nvSpPr>
        <p:spPr>
          <a:xfrm>
            <a:off x="3924507" y="992917"/>
            <a:ext cx="4572000"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Implemented on top of the Amazon Web Services infrastructure.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Uses Amazon EC2 for the Web front-end and the worker nodes;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Amazon S3 for the storage of pictures, music, and videos; and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Amazon SQS for connecting all the components.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system’s auto-scaling capabilities are managed by Rightscale, which monitors the load and controls the creation of new worker instances as well as their reclaim.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457200" y="274638"/>
            <a:ext cx="76200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Animoto</a:t>
            </a:r>
            <a:endParaRPr/>
          </a:p>
        </p:txBody>
      </p:sp>
      <p:pic>
        <p:nvPicPr>
          <p:cNvPr id="552" name="Google Shape;552;p77"/>
          <p:cNvPicPr preferRelativeResize="0"/>
          <p:nvPr/>
        </p:nvPicPr>
        <p:blipFill rotWithShape="1">
          <a:blip r:embed="rId3">
            <a:alphaModFix/>
          </a:blip>
          <a:srcRect b="0" l="0" r="0" t="0"/>
          <a:stretch/>
        </p:blipFill>
        <p:spPr>
          <a:xfrm>
            <a:off x="107504" y="1052736"/>
            <a:ext cx="3708412" cy="5492998"/>
          </a:xfrm>
          <a:prstGeom prst="rect">
            <a:avLst/>
          </a:prstGeom>
          <a:noFill/>
          <a:ln>
            <a:noFill/>
          </a:ln>
        </p:spPr>
      </p:pic>
      <p:sp>
        <p:nvSpPr>
          <p:cNvPr id="553" name="Google Shape;553;p77"/>
          <p:cNvSpPr/>
          <p:nvPr/>
        </p:nvSpPr>
        <p:spPr>
          <a:xfrm>
            <a:off x="3923928" y="1484784"/>
            <a:ext cx="4572000"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Front-end nodes collect the components required to make the video and store them in S3.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Once the storyboard of the video is completed, a video-rendering request is entered into a SQS queue.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Worker nodes pick up rendering requests and perform the rendering.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When the process is completed, another message is entered into a different SQS queue and another request is served.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type="title"/>
          </p:nvPr>
        </p:nvSpPr>
        <p:spPr>
          <a:xfrm>
            <a:off x="457200" y="274638"/>
            <a:ext cx="76200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Animoto</a:t>
            </a:r>
            <a:endParaRPr/>
          </a:p>
        </p:txBody>
      </p:sp>
      <p:pic>
        <p:nvPicPr>
          <p:cNvPr id="559" name="Google Shape;559;p78"/>
          <p:cNvPicPr preferRelativeResize="0"/>
          <p:nvPr/>
        </p:nvPicPr>
        <p:blipFill rotWithShape="1">
          <a:blip r:embed="rId3">
            <a:alphaModFix/>
          </a:blip>
          <a:srcRect b="0" l="0" r="0" t="0"/>
          <a:stretch/>
        </p:blipFill>
        <p:spPr>
          <a:xfrm>
            <a:off x="107504" y="1052736"/>
            <a:ext cx="3708412" cy="5492998"/>
          </a:xfrm>
          <a:prstGeom prst="rect">
            <a:avLst/>
          </a:prstGeom>
          <a:noFill/>
          <a:ln>
            <a:noFill/>
          </a:ln>
        </p:spPr>
      </p:pic>
      <p:sp>
        <p:nvSpPr>
          <p:cNvPr id="560" name="Google Shape;560;p78"/>
          <p:cNvSpPr/>
          <p:nvPr/>
        </p:nvSpPr>
        <p:spPr>
          <a:xfrm>
            <a:off x="3954016" y="1988840"/>
            <a:ext cx="457200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last queue is cleared routinely and users are notified about the completion. </a:t>
            </a:r>
            <a:endParaRPr b="0" i="0" sz="18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life of EC2 instances is controlled by Rightscale, which constantly monitors the load and the performance of the system and decides whether it is necessary to grow or shrink.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Maya</a:t>
            </a:r>
            <a:endParaRPr/>
          </a:p>
        </p:txBody>
      </p:sp>
      <p:sp>
        <p:nvSpPr>
          <p:cNvPr id="566" name="Google Shape;566;p7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Autodesk Maya, commonly shortened to just Maya </a:t>
            </a:r>
            <a:endParaRPr/>
          </a:p>
          <a:p>
            <a:pPr indent="-228600" lvl="0" marL="342900" rtl="0" algn="l">
              <a:spcBef>
                <a:spcPts val="440"/>
              </a:spcBef>
              <a:spcAft>
                <a:spcPts val="0"/>
              </a:spcAft>
              <a:buSzPts val="2200"/>
              <a:buChar char="•"/>
            </a:pPr>
            <a:r>
              <a:rPr lang="en-US"/>
              <a:t>A 3D computer graphics application that </a:t>
            </a:r>
            <a:r>
              <a:rPr b="1" lang="en-US"/>
              <a:t>runs on Windows, macOS and Linux, originally developed by Alias and currently owned and developed by Autodesk. </a:t>
            </a:r>
            <a:endParaRPr b="1"/>
          </a:p>
          <a:p>
            <a:pPr indent="-228600" lvl="0" marL="342900" rtl="0" algn="l">
              <a:spcBef>
                <a:spcPts val="440"/>
              </a:spcBef>
              <a:spcAft>
                <a:spcPts val="0"/>
              </a:spcAft>
              <a:buSzPts val="2200"/>
              <a:buChar char="•"/>
            </a:pPr>
            <a:r>
              <a:rPr lang="en-US"/>
              <a:t>It is used to create assets for </a:t>
            </a:r>
            <a:r>
              <a:rPr b="1" lang="en-US"/>
              <a:t>interactive 3D applications (including video games), animated films, TV series, and visual effects.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500"/>
                                        <p:tgtEl>
                                          <p:spTgt spid="5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500"/>
                                        <p:tgtEl>
                                          <p:spTgt spid="5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2" st="2"/>
                                            </p:txEl>
                                          </p:spTgt>
                                        </p:tgtEl>
                                        <p:attrNameLst>
                                          <p:attrName>style.visibility</p:attrName>
                                        </p:attrNameLst>
                                      </p:cBhvr>
                                      <p:to>
                                        <p:strVal val="visible"/>
                                      </p:to>
                                    </p:set>
                                    <p:animEffect filter="fade" transition="in">
                                      <p:cBhvr>
                                        <p:cTn dur="500"/>
                                        <p:tgtEl>
                                          <p:spTgt spid="5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Maya Rendering with aneka</a:t>
            </a:r>
            <a:endParaRPr/>
          </a:p>
        </p:txBody>
      </p:sp>
      <p:sp>
        <p:nvSpPr>
          <p:cNvPr id="572" name="Google Shape;572;p8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Interesting applications of media processing are found in the engineering disciplines and the movie production industry.</a:t>
            </a:r>
            <a:endParaRPr/>
          </a:p>
          <a:p>
            <a:pPr indent="-228600" lvl="0" marL="342900" rtl="0" algn="l">
              <a:spcBef>
                <a:spcPts val="440"/>
              </a:spcBef>
              <a:spcAft>
                <a:spcPts val="0"/>
              </a:spcAft>
              <a:buSzPts val="2200"/>
              <a:buChar char="•"/>
            </a:pPr>
            <a:r>
              <a:rPr b="1" lang="en-US"/>
              <a:t>A private cloud solution for rendering train designs </a:t>
            </a:r>
            <a:r>
              <a:rPr lang="en-US"/>
              <a:t>has been implemented by the engineering department of GoFront group, a division of China Southern Railway.</a:t>
            </a:r>
            <a:endParaRPr/>
          </a:p>
          <a:p>
            <a:pPr indent="-228600" lvl="0" marL="342900" rtl="0" algn="l">
              <a:spcBef>
                <a:spcPts val="440"/>
              </a:spcBef>
              <a:spcAft>
                <a:spcPts val="0"/>
              </a:spcAft>
              <a:buSzPts val="2200"/>
              <a:buChar char="•"/>
            </a:pPr>
            <a:r>
              <a:rPr lang="en-US"/>
              <a:t>The department is responsible for </a:t>
            </a:r>
            <a:r>
              <a:rPr b="1" lang="en-US"/>
              <a:t>designing models of high-speed electric locomotives, metro cars, urban transportation vehicles, and motor trains. </a:t>
            </a:r>
            <a:endParaRPr b="1"/>
          </a:p>
          <a:p>
            <a:pPr indent="-228600" lvl="0" marL="342900" rtl="0" algn="l">
              <a:spcBef>
                <a:spcPts val="440"/>
              </a:spcBef>
              <a:spcAft>
                <a:spcPts val="0"/>
              </a:spcAft>
              <a:buSzPts val="2200"/>
              <a:buChar char="•"/>
            </a:pPr>
            <a:r>
              <a:rPr lang="en-US"/>
              <a:t>The design process for prototypes </a:t>
            </a:r>
            <a:r>
              <a:rPr b="1" lang="en-US"/>
              <a:t>requires high-quality, three-dimensional (3D) images. </a:t>
            </a:r>
            <a:endParaRPr b="1"/>
          </a:p>
          <a:p>
            <a:pPr indent="-228600" lvl="0" marL="342900" rtl="0" algn="l">
              <a:spcBef>
                <a:spcPts val="440"/>
              </a:spcBef>
              <a:spcAft>
                <a:spcPts val="0"/>
              </a:spcAft>
              <a:buSzPts val="2200"/>
              <a:buChar char="•"/>
            </a:pPr>
            <a:r>
              <a:rPr b="1" lang="en-US"/>
              <a:t>The analysis of these images can help engineers identify problems and correct their design.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0" st="0"/>
                                            </p:txEl>
                                          </p:spTgt>
                                        </p:tgtEl>
                                        <p:attrNameLst>
                                          <p:attrName>style.visibility</p:attrName>
                                        </p:attrNameLst>
                                      </p:cBhvr>
                                      <p:to>
                                        <p:strVal val="visible"/>
                                      </p:to>
                                    </p:set>
                                    <p:animEffect filter="fade" transition="in">
                                      <p:cBhvr>
                                        <p:cTn dur="500"/>
                                        <p:tgtEl>
                                          <p:spTgt spid="5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1" st="1"/>
                                            </p:txEl>
                                          </p:spTgt>
                                        </p:tgtEl>
                                        <p:attrNameLst>
                                          <p:attrName>style.visibility</p:attrName>
                                        </p:attrNameLst>
                                      </p:cBhvr>
                                      <p:to>
                                        <p:strVal val="visible"/>
                                      </p:to>
                                    </p:set>
                                    <p:animEffect filter="fade" transition="in">
                                      <p:cBhvr>
                                        <p:cTn dur="500"/>
                                        <p:tgtEl>
                                          <p:spTgt spid="5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2" st="2"/>
                                            </p:txEl>
                                          </p:spTgt>
                                        </p:tgtEl>
                                        <p:attrNameLst>
                                          <p:attrName>style.visibility</p:attrName>
                                        </p:attrNameLst>
                                      </p:cBhvr>
                                      <p:to>
                                        <p:strVal val="visible"/>
                                      </p:to>
                                    </p:set>
                                    <p:animEffect filter="fade" transition="in">
                                      <p:cBhvr>
                                        <p:cTn dur="500"/>
                                        <p:tgtEl>
                                          <p:spTgt spid="5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3" st="3"/>
                                            </p:txEl>
                                          </p:spTgt>
                                        </p:tgtEl>
                                        <p:attrNameLst>
                                          <p:attrName>style.visibility</p:attrName>
                                        </p:attrNameLst>
                                      </p:cBhvr>
                                      <p:to>
                                        <p:strVal val="visible"/>
                                      </p:to>
                                    </p:set>
                                    <p:animEffect filter="fade" transition="in">
                                      <p:cBhvr>
                                        <p:cTn dur="500"/>
                                        <p:tgtEl>
                                          <p:spTgt spid="5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4" st="4"/>
                                            </p:txEl>
                                          </p:spTgt>
                                        </p:tgtEl>
                                        <p:attrNameLst>
                                          <p:attrName>style.visibility</p:attrName>
                                        </p:attrNameLst>
                                      </p:cBhvr>
                                      <p:to>
                                        <p:strVal val="visible"/>
                                      </p:to>
                                    </p:set>
                                    <p:animEffect filter="fade" transition="in">
                                      <p:cBhvr>
                                        <p:cTn dur="500"/>
                                        <p:tgtEl>
                                          <p:spTgt spid="57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000"/>
          </a:p>
        </p:txBody>
      </p:sp>
      <p:sp>
        <p:nvSpPr>
          <p:cNvPr id="127" name="Google Shape;127;p8"/>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The full form of ECG is Electrocardiogram.</a:t>
            </a:r>
            <a:endParaRPr/>
          </a:p>
          <a:p>
            <a:pPr indent="-88900" lvl="0" marL="342900" rtl="0" algn="l">
              <a:spcBef>
                <a:spcPts val="440"/>
              </a:spcBef>
              <a:spcAft>
                <a:spcPts val="0"/>
              </a:spcAft>
              <a:buSzPts val="2200"/>
              <a:buNone/>
            </a:pPr>
            <a:r>
              <a:t/>
            </a:r>
            <a:endParaRPr/>
          </a:p>
        </p:txBody>
      </p:sp>
      <p:pic>
        <p:nvPicPr>
          <p:cNvPr descr="https://easyexamnotes.com/wp-content/uploads/2021/08/ecg.png" id="128" name="Google Shape;128;p8"/>
          <p:cNvPicPr preferRelativeResize="0"/>
          <p:nvPr/>
        </p:nvPicPr>
        <p:blipFill rotWithShape="1">
          <a:blip r:embed="rId3">
            <a:alphaModFix/>
          </a:blip>
          <a:srcRect b="0" l="0" r="0" t="0"/>
          <a:stretch/>
        </p:blipFill>
        <p:spPr>
          <a:xfrm>
            <a:off x="261628" y="1988840"/>
            <a:ext cx="7982780" cy="4154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5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5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Maya Rendering with aneka</a:t>
            </a:r>
            <a:endParaRPr/>
          </a:p>
        </p:txBody>
      </p:sp>
      <p:sp>
        <p:nvSpPr>
          <p:cNvPr id="578" name="Google Shape;578;p8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lang="en-US"/>
              <a:t>Three-dimensional rendering tasks take </a:t>
            </a:r>
            <a:r>
              <a:rPr b="1" lang="en-US"/>
              <a:t>considerable amounts of time, especially in the case of huge numbers of frames</a:t>
            </a:r>
            <a:r>
              <a:rPr lang="en-US"/>
              <a:t>, but it is critical for the department to reduce the time spent in these iterations. </a:t>
            </a:r>
            <a:endParaRPr/>
          </a:p>
          <a:p>
            <a:pPr indent="-228600" lvl="0" marL="342900" rtl="0" algn="just">
              <a:lnSpc>
                <a:spcPct val="150000"/>
              </a:lnSpc>
              <a:spcBef>
                <a:spcPts val="0"/>
              </a:spcBef>
              <a:spcAft>
                <a:spcPts val="0"/>
              </a:spcAft>
              <a:buSzPts val="2200"/>
              <a:buChar char="•"/>
            </a:pPr>
            <a:r>
              <a:rPr lang="en-US"/>
              <a:t>This goal has been achieved </a:t>
            </a:r>
            <a:r>
              <a:rPr b="1" lang="en-US"/>
              <a:t>by leveraging cloud computing technologies, which turned the network of desktops in the department into a desktop cloud managed by Aneka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500"/>
                                        <p:tgtEl>
                                          <p:spTgt spid="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500"/>
                                        <p:tgtEl>
                                          <p:spTgt spid="57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2"/>
          <p:cNvSpPr txBox="1"/>
          <p:nvPr>
            <p:ph type="title"/>
          </p:nvPr>
        </p:nvSpPr>
        <p:spPr>
          <a:xfrm>
            <a:off x="457200" y="274638"/>
            <a:ext cx="7620000" cy="3460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Maya Rendering with aneka</a:t>
            </a:r>
            <a:endParaRPr/>
          </a:p>
        </p:txBody>
      </p:sp>
      <p:sp>
        <p:nvSpPr>
          <p:cNvPr id="584" name="Google Shape;584;p82"/>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88900" lvl="0" marL="342900" rtl="0" algn="l">
              <a:spcBef>
                <a:spcPts val="0"/>
              </a:spcBef>
              <a:spcAft>
                <a:spcPts val="0"/>
              </a:spcAft>
              <a:buSzPts val="2200"/>
              <a:buNone/>
            </a:pPr>
            <a:r>
              <a:t/>
            </a:r>
            <a:endParaRPr/>
          </a:p>
        </p:txBody>
      </p:sp>
      <p:pic>
        <p:nvPicPr>
          <p:cNvPr id="585" name="Google Shape;585;p82"/>
          <p:cNvPicPr preferRelativeResize="0"/>
          <p:nvPr/>
        </p:nvPicPr>
        <p:blipFill rotWithShape="1">
          <a:blip r:embed="rId3">
            <a:alphaModFix/>
          </a:blip>
          <a:srcRect b="0" l="0" r="0" t="0"/>
          <a:stretch/>
        </p:blipFill>
        <p:spPr>
          <a:xfrm>
            <a:off x="179512" y="764704"/>
            <a:ext cx="8102600" cy="5734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591" name="Google Shape;591;p83"/>
          <p:cNvSpPr txBox="1"/>
          <p:nvPr>
            <p:ph idx="1" type="body"/>
          </p:nvPr>
        </p:nvSpPr>
        <p:spPr>
          <a:xfrm>
            <a:off x="457200" y="1600200"/>
            <a:ext cx="3826768" cy="4800600"/>
          </a:xfrm>
          <a:prstGeom prst="rect">
            <a:avLst/>
          </a:prstGeom>
          <a:noFill/>
          <a:ln>
            <a:noFill/>
          </a:ln>
        </p:spPr>
        <p:txBody>
          <a:bodyPr anchorCtr="0" anchor="t" bIns="45700" lIns="91425" spcFirstLastPara="1" rIns="91425" wrap="square" tIns="45700">
            <a:normAutofit fontScale="92500" lnSpcReduction="10000"/>
          </a:bodyPr>
          <a:lstStyle/>
          <a:p>
            <a:pPr indent="0" lvl="0" marL="114300" rtl="0" algn="l">
              <a:spcBef>
                <a:spcPts val="0"/>
              </a:spcBef>
              <a:spcAft>
                <a:spcPts val="0"/>
              </a:spcAft>
              <a:buSzPct val="100000"/>
              <a:buNone/>
            </a:pPr>
            <a:r>
              <a:rPr lang="en-US"/>
              <a:t>BUILD-</a:t>
            </a:r>
            <a:endParaRPr/>
          </a:p>
          <a:p>
            <a:pPr indent="-228600" lvl="0" marL="342900" rtl="0" algn="l">
              <a:spcBef>
                <a:spcPts val="407"/>
              </a:spcBef>
              <a:spcAft>
                <a:spcPts val="0"/>
              </a:spcAft>
              <a:buSzPct val="100000"/>
              <a:buChar char="•"/>
            </a:pPr>
            <a:r>
              <a:rPr lang="en-US"/>
              <a:t>Aneka includes a Software Development Kit (SDK) which includes a combination of APIs and Tools to enable you to express your application. </a:t>
            </a:r>
            <a:endParaRPr/>
          </a:p>
          <a:p>
            <a:pPr indent="-228600" lvl="0" marL="342900" rtl="0" algn="l">
              <a:spcBef>
                <a:spcPts val="407"/>
              </a:spcBef>
              <a:spcAft>
                <a:spcPts val="0"/>
              </a:spcAft>
              <a:buSzPct val="100000"/>
              <a:buChar char="•"/>
            </a:pPr>
            <a:r>
              <a:rPr lang="en-US"/>
              <a:t>This enables you to </a:t>
            </a:r>
            <a:r>
              <a:rPr b="1" lang="en-US"/>
              <a:t>complete your 3D rendering job in a fraction of the usual time using existing office computers without having to do any programming.</a:t>
            </a:r>
            <a:endParaRPr b="1"/>
          </a:p>
          <a:p>
            <a:pPr indent="-228600" lvl="0" marL="342900" rtl="0" algn="l">
              <a:spcBef>
                <a:spcPts val="407"/>
              </a:spcBef>
              <a:spcAft>
                <a:spcPts val="0"/>
              </a:spcAft>
              <a:buSzPct val="100000"/>
              <a:buChar char="•"/>
            </a:pPr>
            <a:r>
              <a:rPr b="1" lang="en-US"/>
              <a:t>For building solution to accelerate 3D rendering, you can use Aneka’s Design Explorer tool</a:t>
            </a:r>
            <a:endParaRPr/>
          </a:p>
        </p:txBody>
      </p:sp>
      <p:pic>
        <p:nvPicPr>
          <p:cNvPr id="592" name="Google Shape;592;p83"/>
          <p:cNvPicPr preferRelativeResize="0"/>
          <p:nvPr/>
        </p:nvPicPr>
        <p:blipFill rotWithShape="1">
          <a:blip r:embed="rId3">
            <a:alphaModFix/>
          </a:blip>
          <a:srcRect b="0" l="0" r="0" t="0"/>
          <a:stretch/>
        </p:blipFill>
        <p:spPr>
          <a:xfrm>
            <a:off x="4249340" y="1628800"/>
            <a:ext cx="4283100" cy="484579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598" name="Google Shape;598;p84"/>
          <p:cNvSpPr txBox="1"/>
          <p:nvPr>
            <p:ph idx="1" type="body"/>
          </p:nvPr>
        </p:nvSpPr>
        <p:spPr>
          <a:xfrm>
            <a:off x="457200" y="1600200"/>
            <a:ext cx="3826768" cy="4800600"/>
          </a:xfrm>
          <a:prstGeom prst="rect">
            <a:avLst/>
          </a:prstGeom>
          <a:noFill/>
          <a:ln>
            <a:noFill/>
          </a:ln>
        </p:spPr>
        <p:txBody>
          <a:bodyPr anchorCtr="0" anchor="t" bIns="45700" lIns="91425" spcFirstLastPara="1" rIns="91425" wrap="square" tIns="45700">
            <a:normAutofit fontScale="92500"/>
          </a:bodyPr>
          <a:lstStyle/>
          <a:p>
            <a:pPr indent="0" lvl="0" marL="114300" rtl="0" algn="l">
              <a:spcBef>
                <a:spcPts val="0"/>
              </a:spcBef>
              <a:spcAft>
                <a:spcPts val="0"/>
              </a:spcAft>
              <a:buSzPct val="100000"/>
              <a:buNone/>
            </a:pPr>
            <a:r>
              <a:rPr lang="en-US"/>
              <a:t>ACCELERATE</a:t>
            </a:r>
            <a:endParaRPr/>
          </a:p>
          <a:p>
            <a:pPr indent="-228600" lvl="0" marL="342900" rtl="0" algn="l">
              <a:spcBef>
                <a:spcPts val="407"/>
              </a:spcBef>
              <a:spcAft>
                <a:spcPts val="0"/>
              </a:spcAft>
              <a:buSzPct val="100000"/>
              <a:buChar char="•"/>
            </a:pPr>
            <a:r>
              <a:rPr lang="en-US"/>
              <a:t>Aneka supports Rapid Development and Deployment of Applications in Multiple Run-Time environments. </a:t>
            </a:r>
            <a:endParaRPr/>
          </a:p>
          <a:p>
            <a:pPr indent="-228600" lvl="0" marL="342900" rtl="0" algn="l">
              <a:spcBef>
                <a:spcPts val="407"/>
              </a:spcBef>
              <a:spcAft>
                <a:spcPts val="0"/>
              </a:spcAft>
              <a:buSzPct val="100000"/>
              <a:buChar char="•"/>
            </a:pPr>
            <a:r>
              <a:rPr b="1" lang="en-US"/>
              <a:t>Aneka uses physical machines as much as possible to achieve maximum utilization in local environment. </a:t>
            </a:r>
            <a:endParaRPr/>
          </a:p>
          <a:p>
            <a:pPr indent="-228600" lvl="0" marL="342900" rtl="0" algn="l">
              <a:spcBef>
                <a:spcPts val="407"/>
              </a:spcBef>
              <a:spcAft>
                <a:spcPts val="0"/>
              </a:spcAft>
              <a:buSzPct val="100000"/>
              <a:buChar char="•"/>
            </a:pPr>
            <a:r>
              <a:rPr b="1" lang="en-US"/>
              <a:t>As demand increases, Aneka provisions VMs via private clouds (Xen or VMWare) or Public Clouds (Amazon).</a:t>
            </a:r>
            <a:endParaRPr/>
          </a:p>
        </p:txBody>
      </p:sp>
      <p:pic>
        <p:nvPicPr>
          <p:cNvPr id="599" name="Google Shape;599;p84"/>
          <p:cNvPicPr preferRelativeResize="0"/>
          <p:nvPr/>
        </p:nvPicPr>
        <p:blipFill rotWithShape="1">
          <a:blip r:embed="rId3">
            <a:alphaModFix/>
          </a:blip>
          <a:srcRect b="0" l="0" r="0" t="0"/>
          <a:stretch/>
        </p:blipFill>
        <p:spPr>
          <a:xfrm>
            <a:off x="4249340" y="1628800"/>
            <a:ext cx="4283100" cy="484579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t/>
            </a:r>
            <a:endParaRPr/>
          </a:p>
        </p:txBody>
      </p:sp>
      <p:sp>
        <p:nvSpPr>
          <p:cNvPr id="605" name="Google Shape;605;p85"/>
          <p:cNvSpPr txBox="1"/>
          <p:nvPr>
            <p:ph idx="1" type="body"/>
          </p:nvPr>
        </p:nvSpPr>
        <p:spPr>
          <a:xfrm>
            <a:off x="457200" y="1600200"/>
            <a:ext cx="3826768" cy="4800600"/>
          </a:xfrm>
          <a:prstGeom prst="rect">
            <a:avLst/>
          </a:prstGeom>
          <a:noFill/>
          <a:ln>
            <a:noFill/>
          </a:ln>
        </p:spPr>
        <p:txBody>
          <a:bodyPr anchorCtr="0" anchor="t" bIns="45700" lIns="91425" spcFirstLastPara="1" rIns="91425" wrap="square" tIns="45700">
            <a:normAutofit/>
          </a:bodyPr>
          <a:lstStyle/>
          <a:p>
            <a:pPr indent="0" lvl="0" marL="114300" rtl="0" algn="l">
              <a:spcBef>
                <a:spcPts val="0"/>
              </a:spcBef>
              <a:spcAft>
                <a:spcPts val="0"/>
              </a:spcAft>
              <a:buSzPts val="2200"/>
              <a:buNone/>
            </a:pPr>
            <a:r>
              <a:rPr lang="en-US"/>
              <a:t>MANAGE</a:t>
            </a:r>
            <a:endParaRPr/>
          </a:p>
          <a:p>
            <a:pPr indent="-228600" lvl="0" marL="342900" rtl="0" algn="l">
              <a:spcBef>
                <a:spcPts val="440"/>
              </a:spcBef>
              <a:spcAft>
                <a:spcPts val="0"/>
              </a:spcAft>
              <a:buSzPts val="2200"/>
              <a:buChar char="•"/>
            </a:pPr>
            <a:r>
              <a:rPr lang="en-US"/>
              <a:t>For Management of Rendering, we provide a custom Graphical User Interface (GUI) </a:t>
            </a:r>
            <a:r>
              <a:rPr b="1" lang="en-US"/>
              <a:t>providing ability to set various Maya rendering (batch mode) parameters which generates Aneka tasks.</a:t>
            </a:r>
            <a:r>
              <a:rPr lang="en-US"/>
              <a:t> The GUI also monitors submitted Aneka tasks and collects the final rendered image. </a:t>
            </a:r>
            <a:endParaRPr b="1"/>
          </a:p>
        </p:txBody>
      </p:sp>
      <p:pic>
        <p:nvPicPr>
          <p:cNvPr id="606" name="Google Shape;606;p85"/>
          <p:cNvPicPr preferRelativeResize="0"/>
          <p:nvPr/>
        </p:nvPicPr>
        <p:blipFill rotWithShape="1">
          <a:blip r:embed="rId3">
            <a:alphaModFix/>
          </a:blip>
          <a:srcRect b="0" l="0" r="0" t="0"/>
          <a:stretch/>
        </p:blipFill>
        <p:spPr>
          <a:xfrm>
            <a:off x="4249340" y="1628800"/>
            <a:ext cx="4283100" cy="484579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Multiplayer Online Gaming </a:t>
            </a:r>
            <a:endParaRPr/>
          </a:p>
        </p:txBody>
      </p:sp>
      <p:sp>
        <p:nvSpPr>
          <p:cNvPr id="612" name="Google Shape;612;p8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lang="en-US"/>
              <a:t>Online multiplayer gaming attracts millions of gamers around the world who share a common experience by playing together in a virtual environment that </a:t>
            </a:r>
            <a:r>
              <a:rPr b="1" lang="en-US"/>
              <a:t>extends beyond the boundaries of a normal LAN. </a:t>
            </a:r>
            <a:endParaRPr b="1"/>
          </a:p>
          <a:p>
            <a:pPr indent="-228600" lvl="0" marL="342900" rtl="0" algn="l">
              <a:spcBef>
                <a:spcPts val="440"/>
              </a:spcBef>
              <a:spcAft>
                <a:spcPts val="0"/>
              </a:spcAft>
              <a:buSzPts val="2200"/>
              <a:buChar char="•"/>
            </a:pPr>
            <a:r>
              <a:rPr lang="en-US"/>
              <a:t>Online games support hundreds of players in the same session, made possible by the specific architecture used to forward interactions, which is based on game log processing.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Multiplayer Online Gaming </a:t>
            </a:r>
            <a:endParaRPr/>
          </a:p>
        </p:txBody>
      </p:sp>
      <p:sp>
        <p:nvSpPr>
          <p:cNvPr id="618" name="Google Shape;618;p87"/>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2200"/>
              <a:buChar char="•"/>
            </a:pPr>
            <a:r>
              <a:rPr b="1" lang="en-US"/>
              <a:t>Players update the game server hosting the game session, and the server integrates all the updates into a log that is made available to all the players through a TCP port.</a:t>
            </a:r>
            <a:endParaRPr/>
          </a:p>
          <a:p>
            <a:pPr indent="-88900" lvl="0" marL="342900" rtl="0" algn="l">
              <a:spcBef>
                <a:spcPts val="440"/>
              </a:spcBef>
              <a:spcAft>
                <a:spcPts val="0"/>
              </a:spcAft>
              <a:buSzPts val="2200"/>
              <a:buNone/>
            </a:pPr>
            <a:r>
              <a:t/>
            </a:r>
            <a:endParaRPr b="1"/>
          </a:p>
          <a:p>
            <a:pPr indent="-228600" lvl="0" marL="342900" rtl="0" algn="l">
              <a:spcBef>
                <a:spcPts val="440"/>
              </a:spcBef>
              <a:spcAft>
                <a:spcPts val="0"/>
              </a:spcAft>
              <a:buSzPts val="2200"/>
              <a:buChar char="•"/>
            </a:pPr>
            <a:r>
              <a:rPr b="1" lang="en-US"/>
              <a:t>The client software used for the game connects to the log port and, by reading the log, updates the local user interface with the actions of other players. </a:t>
            </a:r>
            <a:endParaRPr b="1"/>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Multiplayer Online Gaming </a:t>
            </a:r>
            <a:br>
              <a:rPr lang="en-US"/>
            </a:br>
            <a:endParaRPr/>
          </a:p>
        </p:txBody>
      </p:sp>
      <p:pic>
        <p:nvPicPr>
          <p:cNvPr id="624" name="Google Shape;624;p88"/>
          <p:cNvPicPr preferRelativeResize="0"/>
          <p:nvPr/>
        </p:nvPicPr>
        <p:blipFill rotWithShape="1">
          <a:blip r:embed="rId3">
            <a:alphaModFix/>
          </a:blip>
          <a:srcRect b="0" l="0" r="0" t="0"/>
          <a:stretch/>
        </p:blipFill>
        <p:spPr>
          <a:xfrm>
            <a:off x="657225" y="904875"/>
            <a:ext cx="7659191" cy="50482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ph type="title"/>
          </p:nvPr>
        </p:nvSpPr>
        <p:spPr>
          <a:xfrm>
            <a:off x="457200" y="274638"/>
            <a:ext cx="7620000" cy="49006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600"/>
              <a:buFont typeface="Cambria"/>
              <a:buNone/>
            </a:pPr>
            <a:r>
              <a:rPr lang="en-US"/>
              <a:t>Questions</a:t>
            </a:r>
            <a:endParaRPr/>
          </a:p>
        </p:txBody>
      </p:sp>
      <p:sp>
        <p:nvSpPr>
          <p:cNvPr id="630" name="Google Shape;630;p89"/>
          <p:cNvSpPr txBox="1"/>
          <p:nvPr>
            <p:ph idx="1" type="body"/>
          </p:nvPr>
        </p:nvSpPr>
        <p:spPr>
          <a:xfrm>
            <a:off x="457200" y="908720"/>
            <a:ext cx="7620000" cy="5492080"/>
          </a:xfrm>
          <a:prstGeom prst="rect">
            <a:avLst/>
          </a:prstGeom>
          <a:noFill/>
          <a:ln>
            <a:noFill/>
          </a:ln>
        </p:spPr>
        <p:txBody>
          <a:bodyPr anchorCtr="0" anchor="t" bIns="45700" lIns="91425" spcFirstLastPara="1" rIns="91425" wrap="square" tIns="45700">
            <a:normAutofit fontScale="92500" lnSpcReduction="20000"/>
          </a:bodyPr>
          <a:lstStyle/>
          <a:p>
            <a:pPr indent="-228600" lvl="0" marL="342900" rtl="0" algn="l">
              <a:spcBef>
                <a:spcPts val="0"/>
              </a:spcBef>
              <a:spcAft>
                <a:spcPts val="0"/>
              </a:spcAft>
              <a:buSzPct val="100000"/>
              <a:buChar char="•"/>
            </a:pPr>
            <a:r>
              <a:rPr lang="en-US"/>
              <a:t>Describe the key features of Google Apps .</a:t>
            </a:r>
            <a:endParaRPr/>
          </a:p>
          <a:p>
            <a:pPr indent="-228600" lvl="0" marL="342900" rtl="0" algn="l">
              <a:spcBef>
                <a:spcPts val="407"/>
              </a:spcBef>
              <a:spcAft>
                <a:spcPts val="0"/>
              </a:spcAft>
              <a:buSzPct val="100000"/>
              <a:buChar char="•"/>
            </a:pPr>
            <a:r>
              <a:rPr lang="en-US"/>
              <a:t>What are Dropbox and iCloud? Which kinds of problems do they solve by using cloud technologies .</a:t>
            </a:r>
            <a:endParaRPr/>
          </a:p>
          <a:p>
            <a:pPr indent="-228600" lvl="0" marL="342900" rtl="0" algn="l">
              <a:spcBef>
                <a:spcPts val="407"/>
              </a:spcBef>
              <a:spcAft>
                <a:spcPts val="0"/>
              </a:spcAft>
              <a:buSzPct val="100000"/>
              <a:buChar char="•"/>
            </a:pPr>
            <a:r>
              <a:rPr lang="en-US"/>
              <a:t>Describe some examples of CRM and ERP implementations based on cloud computing technologies .</a:t>
            </a:r>
            <a:endParaRPr/>
          </a:p>
          <a:p>
            <a:pPr indent="-228600" lvl="0" marL="342900" rtl="0" algn="l">
              <a:spcBef>
                <a:spcPts val="407"/>
              </a:spcBef>
              <a:spcAft>
                <a:spcPts val="0"/>
              </a:spcAft>
              <a:buSzPct val="100000"/>
              <a:buChar char="•"/>
            </a:pPr>
            <a:r>
              <a:rPr lang="en-US"/>
              <a:t>What are the types of applications that can benefit from cloud computing? </a:t>
            </a:r>
            <a:endParaRPr/>
          </a:p>
          <a:p>
            <a:pPr indent="-228600" lvl="0" marL="342900" rtl="0" algn="l">
              <a:spcBef>
                <a:spcPts val="407"/>
              </a:spcBef>
              <a:spcAft>
                <a:spcPts val="0"/>
              </a:spcAft>
              <a:buSzPct val="100000"/>
              <a:buChar char="•"/>
            </a:pPr>
            <a:r>
              <a:rPr lang="en-US"/>
              <a:t>What are the advantages cloud computing brings to the field of geoscience? Explain with an example .</a:t>
            </a:r>
            <a:endParaRPr/>
          </a:p>
          <a:p>
            <a:pPr indent="-228600" lvl="0" marL="342900" rtl="0" algn="l">
              <a:spcBef>
                <a:spcPts val="407"/>
              </a:spcBef>
              <a:spcAft>
                <a:spcPts val="0"/>
              </a:spcAft>
              <a:buSzPct val="100000"/>
              <a:buChar char="•"/>
            </a:pPr>
            <a:r>
              <a:rPr lang="en-US"/>
              <a:t>What is the most important advantage of cloud technologies for social networking applications? </a:t>
            </a:r>
            <a:endParaRPr/>
          </a:p>
          <a:p>
            <a:pPr indent="-228600" lvl="0" marL="342900" rtl="0" algn="l">
              <a:spcBef>
                <a:spcPts val="407"/>
              </a:spcBef>
              <a:spcAft>
                <a:spcPts val="0"/>
              </a:spcAft>
              <a:buSzPct val="100000"/>
              <a:buChar char="•"/>
            </a:pPr>
            <a:r>
              <a:rPr lang="en-US"/>
              <a:t>Provide some examples of media applications that use cloud technologies. </a:t>
            </a:r>
            <a:endParaRPr/>
          </a:p>
          <a:p>
            <a:pPr indent="-228600" lvl="0" marL="342900" rtl="0" algn="l">
              <a:spcBef>
                <a:spcPts val="407"/>
              </a:spcBef>
              <a:spcAft>
                <a:spcPts val="0"/>
              </a:spcAft>
              <a:buSzPct val="100000"/>
              <a:buChar char="•"/>
            </a:pPr>
            <a:r>
              <a:rPr lang="en-US"/>
              <a:t>Describe an application of cloud technologies for online gaming. </a:t>
            </a:r>
            <a:endParaRPr/>
          </a:p>
          <a:p>
            <a:pPr indent="-228600" lvl="0" marL="342900" rtl="0" algn="l">
              <a:spcBef>
                <a:spcPts val="407"/>
              </a:spcBef>
              <a:spcAft>
                <a:spcPts val="0"/>
              </a:spcAft>
              <a:buSzPct val="100000"/>
              <a:buChar char="•"/>
            </a:pPr>
            <a:r>
              <a:rPr lang="en-US"/>
              <a:t>Describe an application of cloud computing technology in the field of biology. </a:t>
            </a:r>
            <a:endParaRPr/>
          </a:p>
          <a:p>
            <a:pPr indent="-228600" lvl="0" marL="342900" rtl="0" algn="l">
              <a:spcBef>
                <a:spcPts val="407"/>
              </a:spcBef>
              <a:spcAft>
                <a:spcPts val="0"/>
              </a:spcAft>
              <a:buSzPct val="100000"/>
              <a:buChar char="•"/>
            </a:pPr>
            <a:r>
              <a:rPr lang="en-US"/>
              <a:t>Describe how cloud computing technology can be applied to support remote ECG monitoring.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Cambria"/>
              <a:buNone/>
            </a:pPr>
            <a:r>
              <a:rPr lang="en-US" sz="4000"/>
              <a:t>Healthcare: ECG analysis in Cloud</a:t>
            </a:r>
            <a:endParaRPr sz="4400"/>
          </a:p>
        </p:txBody>
      </p:sp>
      <p:sp>
        <p:nvSpPr>
          <p:cNvPr id="134" name="Google Shape;134;p9"/>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rmAutofit/>
          </a:bodyPr>
          <a:lstStyle/>
          <a:p>
            <a:pPr indent="-228600" lvl="0" marL="342900" rtl="0" algn="just">
              <a:lnSpc>
                <a:spcPct val="150000"/>
              </a:lnSpc>
              <a:spcBef>
                <a:spcPts val="0"/>
              </a:spcBef>
              <a:spcAft>
                <a:spcPts val="0"/>
              </a:spcAft>
              <a:buSzPts val="2200"/>
              <a:buChar char="•"/>
            </a:pPr>
            <a:r>
              <a:rPr b="1" lang="en-US">
                <a:solidFill>
                  <a:srgbClr val="FF0000"/>
                </a:solidFill>
              </a:rPr>
              <a:t>This activity produces a specific waveform that is repeated over time and that represents the heartbeat.</a:t>
            </a:r>
            <a:r>
              <a:rPr lang="en-US">
                <a:solidFill>
                  <a:srgbClr val="FF0000"/>
                </a:solidFill>
              </a:rPr>
              <a:t> </a:t>
            </a:r>
            <a:endParaRPr>
              <a:solidFill>
                <a:srgbClr val="FF0000"/>
              </a:solidFill>
            </a:endParaRPr>
          </a:p>
          <a:p>
            <a:pPr indent="-88900" lvl="0" marL="342900" rtl="0" algn="just">
              <a:lnSpc>
                <a:spcPct val="150000"/>
              </a:lnSpc>
              <a:spcBef>
                <a:spcPts val="0"/>
              </a:spcBef>
              <a:spcAft>
                <a:spcPts val="0"/>
              </a:spcAft>
              <a:buSzPts val="2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5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500"/>
                                        <p:tgtEl>
                                          <p:spTgt spid="13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djacency">
  <a:themeElements>
    <a:clrScheme name="Civic">
      <a:dk1>
        <a:srgbClr val="000000"/>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2023-04-10T03:59:21Z</dcterms:created>
  <dc:creator>Admin</dc:creator>
</cp:coreProperties>
</file>